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37"/>
  </p:notesMasterIdLst>
  <p:sldIdLst>
    <p:sldId id="256" r:id="rId2"/>
    <p:sldId id="267" r:id="rId3"/>
    <p:sldId id="273" r:id="rId4"/>
    <p:sldId id="269" r:id="rId5"/>
    <p:sldId id="274" r:id="rId6"/>
    <p:sldId id="275" r:id="rId7"/>
    <p:sldId id="258" r:id="rId8"/>
    <p:sldId id="262" r:id="rId9"/>
    <p:sldId id="277" r:id="rId10"/>
    <p:sldId id="305" r:id="rId11"/>
    <p:sldId id="298" r:id="rId12"/>
    <p:sldId id="299" r:id="rId13"/>
    <p:sldId id="300" r:id="rId14"/>
    <p:sldId id="295" r:id="rId15"/>
    <p:sldId id="304" r:id="rId16"/>
    <p:sldId id="303" r:id="rId17"/>
    <p:sldId id="302" r:id="rId18"/>
    <p:sldId id="301" r:id="rId19"/>
    <p:sldId id="293" r:id="rId20"/>
    <p:sldId id="289" r:id="rId21"/>
    <p:sldId id="259" r:id="rId22"/>
    <p:sldId id="288" r:id="rId23"/>
    <p:sldId id="281" r:id="rId24"/>
    <p:sldId id="282" r:id="rId25"/>
    <p:sldId id="261" r:id="rId26"/>
    <p:sldId id="271" r:id="rId27"/>
    <p:sldId id="285" r:id="rId28"/>
    <p:sldId id="286" r:id="rId29"/>
    <p:sldId id="263" r:id="rId30"/>
    <p:sldId id="284" r:id="rId31"/>
    <p:sldId id="283" r:id="rId32"/>
    <p:sldId id="265" r:id="rId33"/>
    <p:sldId id="287" r:id="rId34"/>
    <p:sldId id="266" r:id="rId35"/>
    <p:sldId id="290"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37"/>
  </p:normalViewPr>
  <p:slideViewPr>
    <p:cSldViewPr snapToGrid="0" snapToObjects="1">
      <p:cViewPr varScale="1">
        <p:scale>
          <a:sx n="108" d="100"/>
          <a:sy n="108" d="100"/>
        </p:scale>
        <p:origin x="736" y="192"/>
      </p:cViewPr>
      <p:guideLst/>
    </p:cSldViewPr>
  </p:slideViewPr>
  <p:notesTextViewPr>
    <p:cViewPr>
      <p:scale>
        <a:sx n="135" d="100"/>
        <a:sy n="13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tiff>
</file>

<file path=ppt/media/image11.tiff>
</file>

<file path=ppt/media/image12.gif>
</file>

<file path=ppt/media/image13.png>
</file>

<file path=ppt/media/image14.png>
</file>

<file path=ppt/media/image15.jpeg>
</file>

<file path=ppt/media/image16.png>
</file>

<file path=ppt/media/image2.tiff>
</file>

<file path=ppt/media/image3.tiff>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H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F23251-8119-4244-9F4A-99551D4327AB}" type="datetimeFigureOut">
              <a:rPr lang="en-HR" smtClean="0"/>
              <a:t>29/03/2022</a:t>
            </a:fld>
            <a:endParaRPr lang="en-H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H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H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H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4357CA-C287-2B47-979A-BF3B3BF20DEA}" type="slidenum">
              <a:rPr lang="en-HR" smtClean="0"/>
              <a:t>‹#›</a:t>
            </a:fld>
            <a:endParaRPr lang="en-HR"/>
          </a:p>
        </p:txBody>
      </p:sp>
    </p:spTree>
    <p:extLst>
      <p:ext uri="{BB962C8B-B14F-4D97-AF65-F5344CB8AC3E}">
        <p14:creationId xmlns:p14="http://schemas.microsoft.com/office/powerpoint/2010/main" val="24445698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CNN's are usually build by adding convolution layers at the beginning of the network, then pooling layer, convolution layer and so on. At the end of the network we then add a few fully connected (</a:t>
            </a:r>
            <a:r>
              <a:rPr lang="en-GB" sz="1200" b="0" i="1" kern="1200" dirty="0">
                <a:solidFill>
                  <a:schemeClr val="tx1"/>
                </a:solidFill>
                <a:effectLst/>
                <a:latin typeface="+mn-lt"/>
                <a:ea typeface="+mn-ea"/>
                <a:cs typeface="+mn-cs"/>
              </a:rPr>
              <a:t>Dense</a:t>
            </a:r>
            <a:r>
              <a:rPr lang="en-GB" sz="1200" b="0" i="0" kern="1200" dirty="0">
                <a:solidFill>
                  <a:schemeClr val="tx1"/>
                </a:solidFill>
                <a:effectLst/>
                <a:latin typeface="+mn-lt"/>
                <a:ea typeface="+mn-ea"/>
                <a:cs typeface="+mn-cs"/>
              </a:rPr>
              <a:t>) layers and of course our class outputs at the end.</a:t>
            </a:r>
            <a:endParaRPr lang="en-HR" dirty="0"/>
          </a:p>
        </p:txBody>
      </p:sp>
      <p:sp>
        <p:nvSpPr>
          <p:cNvPr id="4" name="Slide Number Placeholder 3"/>
          <p:cNvSpPr>
            <a:spLocks noGrp="1"/>
          </p:cNvSpPr>
          <p:nvPr>
            <p:ph type="sldNum" sz="quarter" idx="5"/>
          </p:nvPr>
        </p:nvSpPr>
        <p:spPr/>
        <p:txBody>
          <a:bodyPr/>
          <a:lstStyle/>
          <a:p>
            <a:fld id="{714357CA-C287-2B47-979A-BF3B3BF20DEA}" type="slidenum">
              <a:rPr lang="en-HR" smtClean="0"/>
              <a:t>33</a:t>
            </a:fld>
            <a:endParaRPr lang="en-HR"/>
          </a:p>
        </p:txBody>
      </p:sp>
    </p:spTree>
    <p:extLst>
      <p:ext uri="{BB962C8B-B14F-4D97-AF65-F5344CB8AC3E}">
        <p14:creationId xmlns:p14="http://schemas.microsoft.com/office/powerpoint/2010/main" val="2343838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GB"/>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EF5CE2C-9A46-FA47-B7ED-4427B188AE01}" type="datetimeFigureOut">
              <a:rPr lang="en-HR" smtClean="0"/>
              <a:t>29/03/2022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939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EF5CE2C-9A46-FA47-B7ED-4427B188AE01}" type="datetimeFigureOut">
              <a:rPr lang="en-HR" smtClean="0"/>
              <a:t>29/03/2022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1085250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GB"/>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EF5CE2C-9A46-FA47-B7ED-4427B188AE01}" type="datetimeFigureOut">
              <a:rPr lang="en-HR" smtClean="0"/>
              <a:t>29/03/2022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5595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EF5CE2C-9A46-FA47-B7ED-4427B188AE01}" type="datetimeFigureOut">
              <a:rPr lang="en-HR" smtClean="0"/>
              <a:t>29/03/2022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3975652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GB"/>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EF5CE2C-9A46-FA47-B7ED-4427B188AE01}" type="datetimeFigureOut">
              <a:rPr lang="en-HR" smtClean="0"/>
              <a:t>29/03/2022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0137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GB"/>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EF5CE2C-9A46-FA47-B7ED-4427B188AE01}" type="datetimeFigureOut">
              <a:rPr lang="en-HR" smtClean="0"/>
              <a:t>29/03/2022</a:t>
            </a:fld>
            <a:endParaRPr lang="en-HR"/>
          </a:p>
        </p:txBody>
      </p:sp>
      <p:sp>
        <p:nvSpPr>
          <p:cNvPr id="6" name="Footer Placeholder 5"/>
          <p:cNvSpPr>
            <a:spLocks noGrp="1"/>
          </p:cNvSpPr>
          <p:nvPr>
            <p:ph type="ftr" sz="quarter" idx="11"/>
          </p:nvPr>
        </p:nvSpPr>
        <p:spPr/>
        <p:txBody>
          <a:bodyPr/>
          <a:lstStyle/>
          <a:p>
            <a:endParaRPr lang="en-HR"/>
          </a:p>
        </p:txBody>
      </p:sp>
      <p:sp>
        <p:nvSpPr>
          <p:cNvPr id="7" name="Slide Number Placeholder 6"/>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281809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GB"/>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EF5CE2C-9A46-FA47-B7ED-4427B188AE01}" type="datetimeFigureOut">
              <a:rPr lang="en-HR" smtClean="0"/>
              <a:t>29/03/2022</a:t>
            </a:fld>
            <a:endParaRPr lang="en-HR"/>
          </a:p>
        </p:txBody>
      </p:sp>
      <p:sp>
        <p:nvSpPr>
          <p:cNvPr id="8" name="Footer Placeholder 7"/>
          <p:cNvSpPr>
            <a:spLocks noGrp="1"/>
          </p:cNvSpPr>
          <p:nvPr>
            <p:ph type="ftr" sz="quarter" idx="11"/>
          </p:nvPr>
        </p:nvSpPr>
        <p:spPr/>
        <p:txBody>
          <a:bodyPr/>
          <a:lstStyle/>
          <a:p>
            <a:endParaRPr lang="en-HR"/>
          </a:p>
        </p:txBody>
      </p:sp>
      <p:sp>
        <p:nvSpPr>
          <p:cNvPr id="9" name="Slide Number Placeholder 8"/>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796057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6EF5CE2C-9A46-FA47-B7ED-4427B188AE01}" type="datetimeFigureOut">
              <a:rPr lang="en-HR" smtClean="0"/>
              <a:t>29/03/2022</a:t>
            </a:fld>
            <a:endParaRPr lang="en-HR"/>
          </a:p>
        </p:txBody>
      </p:sp>
      <p:sp>
        <p:nvSpPr>
          <p:cNvPr id="4" name="Footer Placeholder 3"/>
          <p:cNvSpPr>
            <a:spLocks noGrp="1"/>
          </p:cNvSpPr>
          <p:nvPr>
            <p:ph type="ftr" sz="quarter" idx="11"/>
          </p:nvPr>
        </p:nvSpPr>
        <p:spPr/>
        <p:txBody>
          <a:bodyPr/>
          <a:lstStyle/>
          <a:p>
            <a:endParaRPr lang="en-HR"/>
          </a:p>
        </p:txBody>
      </p:sp>
      <p:sp>
        <p:nvSpPr>
          <p:cNvPr id="5" name="Slide Number Placeholder 4"/>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3707410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F5CE2C-9A46-FA47-B7ED-4427B188AE01}" type="datetimeFigureOut">
              <a:rPr lang="en-HR" smtClean="0"/>
              <a:t>29/03/2022</a:t>
            </a:fld>
            <a:endParaRPr lang="en-HR"/>
          </a:p>
        </p:txBody>
      </p:sp>
      <p:sp>
        <p:nvSpPr>
          <p:cNvPr id="3" name="Footer Placeholder 2"/>
          <p:cNvSpPr>
            <a:spLocks noGrp="1"/>
          </p:cNvSpPr>
          <p:nvPr>
            <p:ph type="ftr" sz="quarter" idx="11"/>
          </p:nvPr>
        </p:nvSpPr>
        <p:spPr/>
        <p:txBody>
          <a:bodyPr/>
          <a:lstStyle/>
          <a:p>
            <a:endParaRPr lang="en-HR"/>
          </a:p>
        </p:txBody>
      </p:sp>
      <p:sp>
        <p:nvSpPr>
          <p:cNvPr id="4" name="Slide Number Placeholder 3"/>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26059348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GB"/>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6EF5CE2C-9A46-FA47-B7ED-4427B188AE01}" type="datetimeFigureOut">
              <a:rPr lang="en-HR" smtClean="0"/>
              <a:t>29/03/2022</a:t>
            </a:fld>
            <a:endParaRPr lang="en-HR"/>
          </a:p>
        </p:txBody>
      </p:sp>
      <p:sp>
        <p:nvSpPr>
          <p:cNvPr id="6" name="Footer Placeholder 5"/>
          <p:cNvSpPr>
            <a:spLocks noGrp="1"/>
          </p:cNvSpPr>
          <p:nvPr>
            <p:ph type="ftr" sz="quarter" idx="11"/>
          </p:nvPr>
        </p:nvSpPr>
        <p:spPr/>
        <p:txBody>
          <a:bodyPr/>
          <a:lstStyle/>
          <a:p>
            <a:endParaRPr lang="en-HR"/>
          </a:p>
        </p:txBody>
      </p:sp>
      <p:sp>
        <p:nvSpPr>
          <p:cNvPr id="7" name="Slide Number Placeholder 6"/>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3861645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6EF5CE2C-9A46-FA47-B7ED-4427B188AE01}" type="datetimeFigureOut">
              <a:rPr lang="en-HR" smtClean="0"/>
              <a:t>29/03/2022</a:t>
            </a:fld>
            <a:endParaRPr lang="en-HR"/>
          </a:p>
        </p:txBody>
      </p:sp>
      <p:sp>
        <p:nvSpPr>
          <p:cNvPr id="6" name="Footer Placeholder 5"/>
          <p:cNvSpPr>
            <a:spLocks noGrp="1"/>
          </p:cNvSpPr>
          <p:nvPr>
            <p:ph type="ftr" sz="quarter" idx="11"/>
          </p:nvPr>
        </p:nvSpPr>
        <p:spPr/>
        <p:txBody>
          <a:bodyPr/>
          <a:lstStyle/>
          <a:p>
            <a:endParaRPr lang="en-HR"/>
          </a:p>
        </p:txBody>
      </p:sp>
      <p:sp>
        <p:nvSpPr>
          <p:cNvPr id="7" name="Slide Number Placeholder 6"/>
          <p:cNvSpPr>
            <a:spLocks noGrp="1"/>
          </p:cNvSpPr>
          <p:nvPr>
            <p:ph type="sldNum" sz="quarter" idx="12"/>
          </p:nvPr>
        </p:nvSpPr>
        <p:spPr/>
        <p:txBody>
          <a:bodyPr/>
          <a:lstStyle/>
          <a:p>
            <a:fld id="{25352893-20CF-E14C-A8BC-F80135654802}" type="slidenum">
              <a:rPr lang="en-HR" smtClean="0"/>
              <a:t>‹#›</a:t>
            </a:fld>
            <a:endParaRPr lang="en-H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5052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EF5CE2C-9A46-FA47-B7ED-4427B188AE01}" type="datetimeFigureOut">
              <a:rPr lang="en-HR" smtClean="0"/>
              <a:t>29/03/2022</a:t>
            </a:fld>
            <a:endParaRPr lang="en-H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H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5352893-20CF-E14C-A8BC-F80135654802}" type="slidenum">
              <a:rPr lang="en-HR" smtClean="0"/>
              <a:t>‹#›</a:t>
            </a:fld>
            <a:endParaRPr lang="en-H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33261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fipu.unipu.hr/"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tiff"/><Relationship Id="rId7" Type="http://schemas.openxmlformats.org/officeDocument/2006/relationships/image" Target="../media/image8.tiff"/><Relationship Id="rId2" Type="http://schemas.openxmlformats.org/officeDocument/2006/relationships/image" Target="../media/image3.tiff"/><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bit.ly/3uzfIq9" TargetMode="External"/><Relationship Id="rId2" Type="http://schemas.openxmlformats.org/officeDocument/2006/relationships/hyperlink" Target="https://github.com/RomeoSajina/AI-Tutorials/tree/master/intro-to-ml-and-cnns" TargetMode="External"/><Relationship Id="rId1" Type="http://schemas.openxmlformats.org/officeDocument/2006/relationships/slideLayout" Target="../slideLayouts/slideLayout2.xml"/><Relationship Id="rId5" Type="http://schemas.openxmlformats.org/officeDocument/2006/relationships/hyperlink" Target="https://playground.tensorflow.org/" TargetMode="External"/><Relationship Id="rId4" Type="http://schemas.openxmlformats.org/officeDocument/2006/relationships/hyperlink" Target="https://github.com/tensorspace-team/tensorspace"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7">
            <a:extLst>
              <a:ext uri="{FF2B5EF4-FFF2-40B4-BE49-F238E27FC236}">
                <a16:creationId xmlns:a16="http://schemas.microsoft.com/office/drawing/2014/main" id="{0BA28970-3E8F-46CD-A302-42EE83668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9A7573-6B19-7C48-BDEB-FA102103983A}"/>
              </a:ext>
            </a:extLst>
          </p:cNvPr>
          <p:cNvSpPr>
            <a:spLocks noGrp="1"/>
          </p:cNvSpPr>
          <p:nvPr>
            <p:ph type="ctrTitle"/>
          </p:nvPr>
        </p:nvSpPr>
        <p:spPr>
          <a:xfrm>
            <a:off x="643467" y="643467"/>
            <a:ext cx="7164674" cy="5571066"/>
          </a:xfrm>
        </p:spPr>
        <p:txBody>
          <a:bodyPr>
            <a:normAutofit/>
          </a:bodyPr>
          <a:lstStyle/>
          <a:p>
            <a:r>
              <a:rPr lang="en-HR" sz="6600" dirty="0">
                <a:solidFill>
                  <a:schemeClr val="tx1">
                    <a:alpha val="80000"/>
                  </a:schemeClr>
                </a:solidFill>
              </a:rPr>
              <a:t>Intro to ML and CNN’s</a:t>
            </a:r>
          </a:p>
        </p:txBody>
      </p:sp>
      <p:sp>
        <p:nvSpPr>
          <p:cNvPr id="3" name="Subtitle 2">
            <a:extLst>
              <a:ext uri="{FF2B5EF4-FFF2-40B4-BE49-F238E27FC236}">
                <a16:creationId xmlns:a16="http://schemas.microsoft.com/office/drawing/2014/main" id="{92C4A9F8-A734-6D41-8FFA-2BCDA090DB68}"/>
              </a:ext>
            </a:extLst>
          </p:cNvPr>
          <p:cNvSpPr>
            <a:spLocks noGrp="1"/>
          </p:cNvSpPr>
          <p:nvPr>
            <p:ph type="subTitle" idx="1"/>
          </p:nvPr>
        </p:nvSpPr>
        <p:spPr>
          <a:xfrm>
            <a:off x="8451608" y="643467"/>
            <a:ext cx="3096926" cy="5571066"/>
          </a:xfrm>
        </p:spPr>
        <p:txBody>
          <a:bodyPr>
            <a:normAutofit/>
          </a:bodyPr>
          <a:lstStyle/>
          <a:p>
            <a:r>
              <a:rPr lang="en-HR" sz="2000"/>
              <a:t>Romeo Šajina, mag. </a:t>
            </a:r>
            <a:r>
              <a:rPr lang="en-GB" sz="2000"/>
              <a:t>I</a:t>
            </a:r>
            <a:r>
              <a:rPr lang="en-HR" sz="2000"/>
              <a:t>nf.</a:t>
            </a:r>
          </a:p>
        </p:txBody>
      </p:sp>
      <p:cxnSp>
        <p:nvCxnSpPr>
          <p:cNvPr id="30" name="Straight Connector 9">
            <a:extLst>
              <a:ext uri="{FF2B5EF4-FFF2-40B4-BE49-F238E27FC236}">
                <a16:creationId xmlns:a16="http://schemas.microsoft.com/office/drawing/2014/main" id="{47AE7893-212D-45CB-A5B0-AE377389AB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9605" y="1600200"/>
            <a:ext cx="0" cy="3657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6057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endParaRPr lang="en-HR" dirty="0"/>
          </a:p>
          <a:p>
            <a:endParaRPr lang="en-HR" dirty="0"/>
          </a:p>
          <a:p>
            <a:endParaRPr lang="en-HR" dirty="0"/>
          </a:p>
          <a:p>
            <a:pPr marL="0" indent="0">
              <a:buNone/>
            </a:pPr>
            <a:r>
              <a:rPr lang="en-HR" sz="4000" dirty="0">
                <a:latin typeface="+mj-lt"/>
              </a:rPr>
              <a:t>Lets see a “dog” example?</a:t>
            </a:r>
          </a:p>
        </p:txBody>
      </p:sp>
    </p:spTree>
    <p:extLst>
      <p:ext uri="{BB962C8B-B14F-4D97-AF65-F5344CB8AC3E}">
        <p14:creationId xmlns:p14="http://schemas.microsoft.com/office/powerpoint/2010/main" val="2926251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646331"/>
          </a:xfrm>
          <a:prstGeom prst="rect">
            <a:avLst/>
          </a:prstGeom>
          <a:noFill/>
        </p:spPr>
        <p:txBody>
          <a:bodyPr wrap="square" rtlCol="0">
            <a:spAutoFit/>
          </a:bodyPr>
          <a:lstStyle/>
          <a:p>
            <a:r>
              <a:rPr lang="en-HR" b="1" dirty="0"/>
              <a:t>Calulations:</a:t>
            </a:r>
          </a:p>
          <a:p>
            <a:endParaRPr lang="en-HR" b="1" dirty="0"/>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Tree>
    <p:extLst>
      <p:ext uri="{BB962C8B-B14F-4D97-AF65-F5344CB8AC3E}">
        <p14:creationId xmlns:p14="http://schemas.microsoft.com/office/powerpoint/2010/main" val="30908584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923330"/>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(0.5 * (-6.3) + 0.4 * (-5.92)) + 3.46 = -2.06</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399330" y="3913899"/>
            <a:ext cx="718125" cy="369332"/>
          </a:xfrm>
          <a:prstGeom prst="rect">
            <a:avLst/>
          </a:prstGeom>
          <a:noFill/>
        </p:spPr>
        <p:txBody>
          <a:bodyPr wrap="square" rtlCol="0">
            <a:spAutoFit/>
          </a:bodyPr>
          <a:lstStyle/>
          <a:p>
            <a:r>
              <a:rPr lang="en-HR" b="1" dirty="0">
                <a:solidFill>
                  <a:schemeClr val="bg1"/>
                </a:solidFill>
              </a:rPr>
              <a:t>-2.06</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Tree>
    <p:extLst>
      <p:ext uri="{BB962C8B-B14F-4D97-AF65-F5344CB8AC3E}">
        <p14:creationId xmlns:p14="http://schemas.microsoft.com/office/powerpoint/2010/main" val="1117709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1200329"/>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(0.5 * (-6.3) + 0.4 * (-5.92)) + 3.46 = -2.06</a:t>
            </a:r>
          </a:p>
          <a:p>
            <a:pPr marL="285750" indent="-285750">
              <a:buFont typeface="Arial" panose="020B0604020202020204" pitchFamily="34" charset="0"/>
              <a:buChar char="•"/>
            </a:pPr>
            <a:r>
              <a:rPr lang="en-HR" dirty="0"/>
              <a:t>(0.5 * 6.45 + 0.4 * 6.27) - 3.46 = 2.27</a:t>
            </a:r>
          </a:p>
          <a:p>
            <a:pPr marL="285750" indent="-285750">
              <a:buFont typeface="Arial" panose="020B0604020202020204" pitchFamily="34" charset="0"/>
              <a:buChar char="•"/>
            </a:pPr>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399330" y="3913899"/>
            <a:ext cx="718125" cy="369332"/>
          </a:xfrm>
          <a:prstGeom prst="rect">
            <a:avLst/>
          </a:prstGeom>
          <a:noFill/>
        </p:spPr>
        <p:txBody>
          <a:bodyPr wrap="square" rtlCol="0">
            <a:spAutoFit/>
          </a:bodyPr>
          <a:lstStyle/>
          <a:p>
            <a:r>
              <a:rPr lang="en-HR" b="1" dirty="0">
                <a:solidFill>
                  <a:schemeClr val="bg1"/>
                </a:solidFill>
              </a:rPr>
              <a:t>-2.06</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1486499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1082348" cy="369332"/>
          </a:xfrm>
          <a:prstGeom prst="rect">
            <a:avLst/>
          </a:prstGeom>
          <a:noFill/>
        </p:spPr>
        <p:txBody>
          <a:bodyPr wrap="none" rtlCol="0">
            <a:spAutoFit/>
          </a:bodyPr>
          <a:lstStyle/>
          <a:p>
            <a:r>
              <a:rPr lang="en-GB" dirty="0"/>
              <a:t>cat</a:t>
            </a:r>
            <a:r>
              <a:rPr lang="en-HR" dirty="0"/>
              <a:t> (0.01)</a:t>
            </a:r>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1173719" cy="369332"/>
          </a:xfrm>
          <a:prstGeom prst="rect">
            <a:avLst/>
          </a:prstGeom>
          <a:noFill/>
        </p:spPr>
        <p:txBody>
          <a:bodyPr wrap="none" rtlCol="0">
            <a:spAutoFit/>
          </a:bodyPr>
          <a:lstStyle/>
          <a:p>
            <a:r>
              <a:rPr lang="en-GB" dirty="0"/>
              <a:t>dog</a:t>
            </a:r>
            <a:r>
              <a:rPr lang="en-HR" dirty="0"/>
              <a:t> (0.99)</a:t>
            </a:r>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2031325"/>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(0.5 * (-6.3) + 0.4 * (-5.92)) + 3.46 = -2.06</a:t>
            </a:r>
          </a:p>
          <a:p>
            <a:pPr marL="285750" indent="-285750">
              <a:buFont typeface="Arial" panose="020B0604020202020204" pitchFamily="34" charset="0"/>
              <a:buChar char="•"/>
            </a:pPr>
            <a:r>
              <a:rPr lang="en-HR" dirty="0"/>
              <a:t>(0.5 * 6.45 + 0.4 * 6.27) - 3.46 = 2.27</a:t>
            </a:r>
          </a:p>
          <a:p>
            <a:pPr marL="285750" indent="-285750">
              <a:buFont typeface="Arial" panose="020B0604020202020204" pitchFamily="34" charset="0"/>
              <a:buChar char="•"/>
            </a:pPr>
            <a:endParaRPr lang="en-HR" b="1" dirty="0"/>
          </a:p>
          <a:p>
            <a:pPr marL="285750" indent="-285750">
              <a:buFont typeface="Arial" panose="020B0604020202020204" pitchFamily="34" charset="0"/>
              <a:buChar char="•"/>
            </a:pPr>
            <a:r>
              <a:rPr lang="en-HR" dirty="0"/>
              <a:t>Apply sigmoid function on results:</a:t>
            </a:r>
          </a:p>
          <a:p>
            <a:pPr marL="742950" lvl="1" indent="-285750">
              <a:buFont typeface="Arial" panose="020B0604020202020204" pitchFamily="34" charset="0"/>
              <a:buChar char="•"/>
            </a:pPr>
            <a:r>
              <a:rPr lang="en-GB" dirty="0"/>
              <a:t>s</a:t>
            </a:r>
            <a:r>
              <a:rPr lang="en-HR" dirty="0"/>
              <a:t>oftmax(-2.06, 2.27) = (0.01, 0.99)</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399330" y="3913899"/>
            <a:ext cx="718125" cy="369332"/>
          </a:xfrm>
          <a:prstGeom prst="rect">
            <a:avLst/>
          </a:prstGeom>
          <a:noFill/>
        </p:spPr>
        <p:txBody>
          <a:bodyPr wrap="square" rtlCol="0">
            <a:spAutoFit/>
          </a:bodyPr>
          <a:lstStyle/>
          <a:p>
            <a:r>
              <a:rPr lang="en-HR" b="1" dirty="0">
                <a:solidFill>
                  <a:schemeClr val="bg1"/>
                </a:solidFill>
              </a:rPr>
              <a:t>-2.06</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15630887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endParaRPr lang="en-HR" dirty="0"/>
          </a:p>
          <a:p>
            <a:endParaRPr lang="en-HR" dirty="0"/>
          </a:p>
          <a:p>
            <a:endParaRPr lang="en-HR" dirty="0"/>
          </a:p>
          <a:p>
            <a:pPr marL="0" indent="0">
              <a:buNone/>
            </a:pPr>
            <a:r>
              <a:rPr lang="en-HR" sz="4000" dirty="0">
                <a:latin typeface="+mj-lt"/>
              </a:rPr>
              <a:t>How about a “cat” example?</a:t>
            </a:r>
          </a:p>
        </p:txBody>
      </p:sp>
    </p:spTree>
    <p:extLst>
      <p:ext uri="{BB962C8B-B14F-4D97-AF65-F5344CB8AC3E}">
        <p14:creationId xmlns:p14="http://schemas.microsoft.com/office/powerpoint/2010/main" val="23773901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646331"/>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endParaRPr lang="en-HR" b="1" dirty="0"/>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Tree>
    <p:extLst>
      <p:ext uri="{BB962C8B-B14F-4D97-AF65-F5344CB8AC3E}">
        <p14:creationId xmlns:p14="http://schemas.microsoft.com/office/powerpoint/2010/main" val="1578936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923330"/>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(0.1 * (-6.3) + 0.2 * (-5.92)) + 3.46 = 1.64</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466658" y="3913899"/>
            <a:ext cx="605641" cy="369332"/>
          </a:xfrm>
          <a:prstGeom prst="rect">
            <a:avLst/>
          </a:prstGeom>
          <a:noFill/>
        </p:spPr>
        <p:txBody>
          <a:bodyPr wrap="square" rtlCol="0">
            <a:spAutoFit/>
          </a:bodyPr>
          <a:lstStyle/>
          <a:p>
            <a:r>
              <a:rPr lang="en-HR" b="1" dirty="0">
                <a:solidFill>
                  <a:schemeClr val="bg1"/>
                </a:solidFill>
              </a:rPr>
              <a:t>1.64</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Tree>
    <p:extLst>
      <p:ext uri="{BB962C8B-B14F-4D97-AF65-F5344CB8AC3E}">
        <p14:creationId xmlns:p14="http://schemas.microsoft.com/office/powerpoint/2010/main" val="278538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1200329"/>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(0.1 * (-6.3) + 0.2 * (-5.92)) + 3.46 = 1.64</a:t>
            </a:r>
          </a:p>
          <a:p>
            <a:pPr marL="285750" indent="-285750">
              <a:buFont typeface="Arial" panose="020B0604020202020204" pitchFamily="34" charset="0"/>
              <a:buChar char="•"/>
            </a:pPr>
            <a:r>
              <a:rPr lang="en-HR" dirty="0"/>
              <a:t>(0.1 * 6.45 + 0.2 * 6.27) - 3.46 = -1.56</a:t>
            </a:r>
          </a:p>
          <a:p>
            <a:pPr marL="285750" indent="-285750">
              <a:buFont typeface="Arial" panose="020B0604020202020204" pitchFamily="34" charset="0"/>
              <a:buChar char="•"/>
            </a:pPr>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466658" y="3913899"/>
            <a:ext cx="605641" cy="369332"/>
          </a:xfrm>
          <a:prstGeom prst="rect">
            <a:avLst/>
          </a:prstGeom>
          <a:noFill/>
        </p:spPr>
        <p:txBody>
          <a:bodyPr wrap="square" rtlCol="0">
            <a:spAutoFit/>
          </a:bodyPr>
          <a:lstStyle/>
          <a:p>
            <a:r>
              <a:rPr lang="en-HR" b="1" dirty="0">
                <a:solidFill>
                  <a:schemeClr val="bg1"/>
                </a:solidFill>
              </a:rPr>
              <a:t>1.64</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27361696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1082348" cy="369332"/>
          </a:xfrm>
          <a:prstGeom prst="rect">
            <a:avLst/>
          </a:prstGeom>
          <a:noFill/>
        </p:spPr>
        <p:txBody>
          <a:bodyPr wrap="none" rtlCol="0">
            <a:spAutoFit/>
          </a:bodyPr>
          <a:lstStyle/>
          <a:p>
            <a:r>
              <a:rPr lang="en-GB" dirty="0"/>
              <a:t>cat</a:t>
            </a:r>
            <a:r>
              <a:rPr lang="en-HR" dirty="0"/>
              <a:t> (0.96)</a:t>
            </a:r>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1173719" cy="369332"/>
          </a:xfrm>
          <a:prstGeom prst="rect">
            <a:avLst/>
          </a:prstGeom>
          <a:noFill/>
        </p:spPr>
        <p:txBody>
          <a:bodyPr wrap="none" rtlCol="0">
            <a:spAutoFit/>
          </a:bodyPr>
          <a:lstStyle/>
          <a:p>
            <a:r>
              <a:rPr lang="en-GB" dirty="0"/>
              <a:t>dog</a:t>
            </a:r>
            <a:r>
              <a:rPr lang="en-HR" dirty="0"/>
              <a:t> (0.04)</a:t>
            </a:r>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2031325"/>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(0.1 * (-6.3) + 0.2 * (-5.92)) + 3.46 = 1.64</a:t>
            </a:r>
          </a:p>
          <a:p>
            <a:pPr marL="285750" indent="-285750">
              <a:buFont typeface="Arial" panose="020B0604020202020204" pitchFamily="34" charset="0"/>
              <a:buChar char="•"/>
            </a:pPr>
            <a:r>
              <a:rPr lang="en-HR" dirty="0"/>
              <a:t>(0.1 * 6.45 + 0.2 * 6.27) - 3.46 = -1.56</a:t>
            </a:r>
          </a:p>
          <a:p>
            <a:pPr marL="285750" indent="-285750">
              <a:buFont typeface="Arial" panose="020B0604020202020204" pitchFamily="34" charset="0"/>
              <a:buChar char="•"/>
            </a:pPr>
            <a:endParaRPr lang="en-HR" b="1" dirty="0"/>
          </a:p>
          <a:p>
            <a:pPr marL="285750" indent="-285750">
              <a:buFont typeface="Arial" panose="020B0604020202020204" pitchFamily="34" charset="0"/>
              <a:buChar char="•"/>
            </a:pPr>
            <a:r>
              <a:rPr lang="en-HR" dirty="0"/>
              <a:t>Apply sigmoid function on results:</a:t>
            </a:r>
          </a:p>
          <a:p>
            <a:pPr marL="742950" lvl="1" indent="-285750">
              <a:buFont typeface="Arial" panose="020B0604020202020204" pitchFamily="34" charset="0"/>
              <a:buChar char="•"/>
            </a:pPr>
            <a:r>
              <a:rPr lang="en-GB" dirty="0"/>
              <a:t>s</a:t>
            </a:r>
            <a:r>
              <a:rPr lang="en-HR" dirty="0"/>
              <a:t>oftmax(1.64, -1.56) = (0.96, 0.04)</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466658" y="3913899"/>
            <a:ext cx="605641" cy="369332"/>
          </a:xfrm>
          <a:prstGeom prst="rect">
            <a:avLst/>
          </a:prstGeom>
          <a:noFill/>
        </p:spPr>
        <p:txBody>
          <a:bodyPr wrap="square" rtlCol="0">
            <a:spAutoFit/>
          </a:bodyPr>
          <a:lstStyle/>
          <a:p>
            <a:r>
              <a:rPr lang="en-HR" b="1" dirty="0">
                <a:solidFill>
                  <a:schemeClr val="bg1"/>
                </a:solidFill>
              </a:rPr>
              <a:t>1.64</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965818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A330A-D05A-504D-A147-729E0B28F02D}"/>
              </a:ext>
            </a:extLst>
          </p:cNvPr>
          <p:cNvSpPr>
            <a:spLocks noGrp="1"/>
          </p:cNvSpPr>
          <p:nvPr>
            <p:ph type="title"/>
          </p:nvPr>
        </p:nvSpPr>
        <p:spPr/>
        <p:txBody>
          <a:bodyPr/>
          <a:lstStyle/>
          <a:p>
            <a:r>
              <a:rPr lang="en-HR" dirty="0"/>
              <a:t>Who am I?</a:t>
            </a:r>
          </a:p>
        </p:txBody>
      </p:sp>
      <p:sp>
        <p:nvSpPr>
          <p:cNvPr id="3" name="Content Placeholder 2">
            <a:extLst>
              <a:ext uri="{FF2B5EF4-FFF2-40B4-BE49-F238E27FC236}">
                <a16:creationId xmlns:a16="http://schemas.microsoft.com/office/drawing/2014/main" id="{027863F4-0FC6-004A-80D8-93DC6EFB6018}"/>
              </a:ext>
            </a:extLst>
          </p:cNvPr>
          <p:cNvSpPr>
            <a:spLocks noGrp="1"/>
          </p:cNvSpPr>
          <p:nvPr>
            <p:ph idx="1"/>
          </p:nvPr>
        </p:nvSpPr>
        <p:spPr/>
        <p:txBody>
          <a:bodyPr>
            <a:normAutofit lnSpcReduction="10000"/>
          </a:bodyPr>
          <a:lstStyle/>
          <a:p>
            <a:r>
              <a:rPr lang="en-HR" dirty="0"/>
              <a:t>My name is Romeo Šajina </a:t>
            </a:r>
          </a:p>
          <a:p>
            <a:endParaRPr lang="en-HR" dirty="0"/>
          </a:p>
          <a:p>
            <a:r>
              <a:rPr lang="en-GB" dirty="0"/>
              <a:t>I graduated from college three years ago</a:t>
            </a:r>
          </a:p>
          <a:p>
            <a:endParaRPr lang="en-HR" dirty="0"/>
          </a:p>
          <a:p>
            <a:r>
              <a:rPr lang="en-HR" dirty="0"/>
              <a:t>I work as a </a:t>
            </a:r>
            <a:r>
              <a:rPr lang="en-GB" dirty="0"/>
              <a:t>college assistant</a:t>
            </a:r>
            <a:r>
              <a:rPr lang="en-HR" dirty="0"/>
              <a:t> at the </a:t>
            </a:r>
            <a:r>
              <a:rPr lang="en-HR" u="sng" dirty="0">
                <a:solidFill>
                  <a:srgbClr val="00B0F0"/>
                </a:solidFill>
                <a:hlinkClick r:id="rId2">
                  <a:extLst>
                    <a:ext uri="{A12FA001-AC4F-418D-AE19-62706E023703}">
                      <ahyp:hlinkClr xmlns:ahyp="http://schemas.microsoft.com/office/drawing/2018/hyperlinkcolor" val="tx"/>
                    </a:ext>
                  </a:extLst>
                </a:hlinkClick>
              </a:rPr>
              <a:t>Faculty of Informatics in Pula (FIPU)</a:t>
            </a:r>
            <a:endParaRPr lang="en-HR" u="sng" dirty="0">
              <a:solidFill>
                <a:srgbClr val="00B0F0"/>
              </a:solidFill>
            </a:endParaRPr>
          </a:p>
          <a:p>
            <a:endParaRPr lang="en-HR" dirty="0">
              <a:solidFill>
                <a:srgbClr val="00B0F0"/>
              </a:solidFill>
            </a:endParaRPr>
          </a:p>
          <a:p>
            <a:r>
              <a:rPr lang="en-HR" dirty="0"/>
              <a:t>My preferred topics of research are neural networks and their application</a:t>
            </a:r>
          </a:p>
          <a:p>
            <a:endParaRPr lang="en-HR" dirty="0"/>
          </a:p>
          <a:p>
            <a:r>
              <a:rPr lang="en-HR" dirty="0"/>
              <a:t>Today I will talk about machine learning and convolutional neural networks</a:t>
            </a:r>
          </a:p>
          <a:p>
            <a:endParaRPr lang="en-HR" dirty="0"/>
          </a:p>
        </p:txBody>
      </p:sp>
    </p:spTree>
    <p:extLst>
      <p:ext uri="{BB962C8B-B14F-4D97-AF65-F5344CB8AC3E}">
        <p14:creationId xmlns:p14="http://schemas.microsoft.com/office/powerpoint/2010/main" val="457197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endParaRPr lang="en-HR" dirty="0"/>
          </a:p>
          <a:p>
            <a:endParaRPr lang="en-HR" dirty="0"/>
          </a:p>
          <a:p>
            <a:endParaRPr lang="en-HR" dirty="0"/>
          </a:p>
          <a:p>
            <a:pPr marL="0" indent="0">
              <a:buNone/>
            </a:pPr>
            <a:r>
              <a:rPr lang="en-HR" sz="4000" dirty="0">
                <a:latin typeface="+mj-lt"/>
              </a:rPr>
              <a:t>But how are these values determined?</a:t>
            </a:r>
          </a:p>
        </p:txBody>
      </p:sp>
    </p:spTree>
    <p:extLst>
      <p:ext uri="{BB962C8B-B14F-4D97-AF65-F5344CB8AC3E}">
        <p14:creationId xmlns:p14="http://schemas.microsoft.com/office/powerpoint/2010/main" val="31843756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F7CF0-7611-BC42-966B-AAD31DE879B6}"/>
              </a:ext>
            </a:extLst>
          </p:cNvPr>
          <p:cNvSpPr>
            <a:spLocks noGrp="1"/>
          </p:cNvSpPr>
          <p:nvPr>
            <p:ph type="title"/>
          </p:nvPr>
        </p:nvSpPr>
        <p:spPr/>
        <p:txBody>
          <a:bodyPr/>
          <a:lstStyle/>
          <a:p>
            <a:r>
              <a:rPr lang="en-HR" dirty="0"/>
              <a:t>Training</a:t>
            </a:r>
          </a:p>
        </p:txBody>
      </p:sp>
      <p:sp>
        <p:nvSpPr>
          <p:cNvPr id="3" name="Content Placeholder 2">
            <a:extLst>
              <a:ext uri="{FF2B5EF4-FFF2-40B4-BE49-F238E27FC236}">
                <a16:creationId xmlns:a16="http://schemas.microsoft.com/office/drawing/2014/main" id="{D1C8D812-DFDF-5943-AD36-B146CEEC02A2}"/>
              </a:ext>
            </a:extLst>
          </p:cNvPr>
          <p:cNvSpPr>
            <a:spLocks noGrp="1"/>
          </p:cNvSpPr>
          <p:nvPr>
            <p:ph idx="1"/>
          </p:nvPr>
        </p:nvSpPr>
        <p:spPr/>
        <p:txBody>
          <a:bodyPr/>
          <a:lstStyle/>
          <a:p>
            <a:pPr marL="0" indent="0">
              <a:buNone/>
            </a:pPr>
            <a:endParaRPr lang="en-HR" dirty="0"/>
          </a:p>
        </p:txBody>
      </p:sp>
      <p:pic>
        <p:nvPicPr>
          <p:cNvPr id="7" name="Picture 6">
            <a:extLst>
              <a:ext uri="{FF2B5EF4-FFF2-40B4-BE49-F238E27FC236}">
                <a16:creationId xmlns:a16="http://schemas.microsoft.com/office/drawing/2014/main" id="{05644115-0153-BA47-A3E0-60A001DD87F7}"/>
              </a:ext>
            </a:extLst>
          </p:cNvPr>
          <p:cNvPicPr>
            <a:picLocks noChangeAspect="1"/>
          </p:cNvPicPr>
          <p:nvPr/>
        </p:nvPicPr>
        <p:blipFill>
          <a:blip r:embed="rId2"/>
          <a:stretch>
            <a:fillRect/>
          </a:stretch>
        </p:blipFill>
        <p:spPr>
          <a:xfrm>
            <a:off x="844974" y="2425911"/>
            <a:ext cx="1136081" cy="1709802"/>
          </a:xfrm>
          <a:prstGeom prst="rect">
            <a:avLst/>
          </a:prstGeom>
        </p:spPr>
      </p:pic>
      <p:pic>
        <p:nvPicPr>
          <p:cNvPr id="8" name="Picture 7">
            <a:extLst>
              <a:ext uri="{FF2B5EF4-FFF2-40B4-BE49-F238E27FC236}">
                <a16:creationId xmlns:a16="http://schemas.microsoft.com/office/drawing/2014/main" id="{7754C6F5-6A00-6F4D-B5E1-DD7178AF5CBF}"/>
              </a:ext>
            </a:extLst>
          </p:cNvPr>
          <p:cNvPicPr>
            <a:picLocks noChangeAspect="1"/>
          </p:cNvPicPr>
          <p:nvPr/>
        </p:nvPicPr>
        <p:blipFill>
          <a:blip r:embed="rId3"/>
          <a:stretch>
            <a:fillRect/>
          </a:stretch>
        </p:blipFill>
        <p:spPr>
          <a:xfrm>
            <a:off x="1064034" y="3118019"/>
            <a:ext cx="1139868" cy="1709802"/>
          </a:xfrm>
          <a:prstGeom prst="rect">
            <a:avLst/>
          </a:prstGeom>
        </p:spPr>
      </p:pic>
      <p:pic>
        <p:nvPicPr>
          <p:cNvPr id="10" name="Picture 9">
            <a:extLst>
              <a:ext uri="{FF2B5EF4-FFF2-40B4-BE49-F238E27FC236}">
                <a16:creationId xmlns:a16="http://schemas.microsoft.com/office/drawing/2014/main" id="{43B37679-226F-FA40-B442-0D815191C9D2}"/>
              </a:ext>
            </a:extLst>
          </p:cNvPr>
          <p:cNvPicPr>
            <a:picLocks noChangeAspect="1"/>
          </p:cNvPicPr>
          <p:nvPr/>
        </p:nvPicPr>
        <p:blipFill>
          <a:blip r:embed="rId4"/>
          <a:stretch>
            <a:fillRect/>
          </a:stretch>
        </p:blipFill>
        <p:spPr>
          <a:xfrm>
            <a:off x="1286881" y="3815807"/>
            <a:ext cx="1136081" cy="1704122"/>
          </a:xfrm>
          <a:prstGeom prst="rect">
            <a:avLst/>
          </a:prstGeom>
        </p:spPr>
      </p:pic>
      <p:pic>
        <p:nvPicPr>
          <p:cNvPr id="15" name="Picture 14">
            <a:extLst>
              <a:ext uri="{FF2B5EF4-FFF2-40B4-BE49-F238E27FC236}">
                <a16:creationId xmlns:a16="http://schemas.microsoft.com/office/drawing/2014/main" id="{BE2D211A-3B82-BE4F-94DD-F3B60EA2554A}"/>
              </a:ext>
            </a:extLst>
          </p:cNvPr>
          <p:cNvPicPr>
            <a:picLocks noChangeAspect="1"/>
          </p:cNvPicPr>
          <p:nvPr/>
        </p:nvPicPr>
        <p:blipFill>
          <a:blip r:embed="rId5"/>
          <a:stretch>
            <a:fillRect/>
          </a:stretch>
        </p:blipFill>
        <p:spPr>
          <a:xfrm flipH="1">
            <a:off x="2412229" y="2388477"/>
            <a:ext cx="1111598" cy="1667398"/>
          </a:xfrm>
          <a:prstGeom prst="rect">
            <a:avLst/>
          </a:prstGeom>
        </p:spPr>
      </p:pic>
      <p:pic>
        <p:nvPicPr>
          <p:cNvPr id="16" name="Picture 15">
            <a:extLst>
              <a:ext uri="{FF2B5EF4-FFF2-40B4-BE49-F238E27FC236}">
                <a16:creationId xmlns:a16="http://schemas.microsoft.com/office/drawing/2014/main" id="{614916CA-8105-7E4A-A8F1-A3CD7AE7974A}"/>
              </a:ext>
            </a:extLst>
          </p:cNvPr>
          <p:cNvPicPr>
            <a:picLocks noChangeAspect="1"/>
          </p:cNvPicPr>
          <p:nvPr/>
        </p:nvPicPr>
        <p:blipFill>
          <a:blip r:embed="rId6"/>
          <a:stretch>
            <a:fillRect/>
          </a:stretch>
        </p:blipFill>
        <p:spPr>
          <a:xfrm flipH="1">
            <a:off x="2631289" y="3118019"/>
            <a:ext cx="1235110" cy="1645783"/>
          </a:xfrm>
          <a:prstGeom prst="rect">
            <a:avLst/>
          </a:prstGeom>
        </p:spPr>
      </p:pic>
      <p:pic>
        <p:nvPicPr>
          <p:cNvPr id="17" name="Picture 16">
            <a:extLst>
              <a:ext uri="{FF2B5EF4-FFF2-40B4-BE49-F238E27FC236}">
                <a16:creationId xmlns:a16="http://schemas.microsoft.com/office/drawing/2014/main" id="{73E3E9DE-5E32-9D45-8700-91EFABCF9B01}"/>
              </a:ext>
            </a:extLst>
          </p:cNvPr>
          <p:cNvPicPr>
            <a:picLocks noChangeAspect="1"/>
          </p:cNvPicPr>
          <p:nvPr/>
        </p:nvPicPr>
        <p:blipFill>
          <a:blip r:embed="rId7"/>
          <a:stretch>
            <a:fillRect/>
          </a:stretch>
        </p:blipFill>
        <p:spPr>
          <a:xfrm flipH="1">
            <a:off x="2952086" y="3874146"/>
            <a:ext cx="1235110" cy="1645783"/>
          </a:xfrm>
          <a:prstGeom prst="rect">
            <a:avLst/>
          </a:prstGeom>
        </p:spPr>
      </p:pic>
      <p:cxnSp>
        <p:nvCxnSpPr>
          <p:cNvPr id="19" name="Straight Arrow Connector 18">
            <a:extLst>
              <a:ext uri="{FF2B5EF4-FFF2-40B4-BE49-F238E27FC236}">
                <a16:creationId xmlns:a16="http://schemas.microsoft.com/office/drawing/2014/main" id="{3D7863EF-4F8B-DD4B-82D3-3C5337A240A1}"/>
              </a:ext>
            </a:extLst>
          </p:cNvPr>
          <p:cNvCxnSpPr>
            <a:cxnSpLocks/>
          </p:cNvCxnSpPr>
          <p:nvPr/>
        </p:nvCxnSpPr>
        <p:spPr>
          <a:xfrm>
            <a:off x="4469484" y="3902802"/>
            <a:ext cx="1254911" cy="0"/>
          </a:xfrm>
          <a:prstGeom prst="straightConnector1">
            <a:avLst/>
          </a:prstGeom>
          <a:ln w="762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6BB018D4-D969-2D4B-9AA3-19F3F5122908}"/>
              </a:ext>
            </a:extLst>
          </p:cNvPr>
          <p:cNvSpPr/>
          <p:nvPr/>
        </p:nvSpPr>
        <p:spPr>
          <a:xfrm>
            <a:off x="563671" y="2066802"/>
            <a:ext cx="3905813" cy="3770321"/>
          </a:xfrm>
          <a:prstGeom prst="round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22" name="Straight Arrow Connector 21">
            <a:extLst>
              <a:ext uri="{FF2B5EF4-FFF2-40B4-BE49-F238E27FC236}">
                <a16:creationId xmlns:a16="http://schemas.microsoft.com/office/drawing/2014/main" id="{4E70A594-2163-D945-B710-E12169ED7D01}"/>
              </a:ext>
            </a:extLst>
          </p:cNvPr>
          <p:cNvCxnSpPr>
            <a:cxnSpLocks/>
          </p:cNvCxnSpPr>
          <p:nvPr/>
        </p:nvCxnSpPr>
        <p:spPr>
          <a:xfrm>
            <a:off x="7716033" y="3902802"/>
            <a:ext cx="1162832" cy="0"/>
          </a:xfrm>
          <a:prstGeom prst="straightConnector1">
            <a:avLst/>
          </a:prstGeom>
          <a:ln w="762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6E9D3B65-8E9C-3145-BB51-7CD10CE339A6}"/>
              </a:ext>
            </a:extLst>
          </p:cNvPr>
          <p:cNvSpPr/>
          <p:nvPr/>
        </p:nvSpPr>
        <p:spPr>
          <a:xfrm>
            <a:off x="8878865" y="2116133"/>
            <a:ext cx="2249101" cy="3770321"/>
          </a:xfrm>
          <a:prstGeom prst="round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24" name="TextBox 23">
            <a:extLst>
              <a:ext uri="{FF2B5EF4-FFF2-40B4-BE49-F238E27FC236}">
                <a16:creationId xmlns:a16="http://schemas.microsoft.com/office/drawing/2014/main" id="{B4A19F31-36AF-1141-8D4C-DBDA65B27BBA}"/>
              </a:ext>
            </a:extLst>
          </p:cNvPr>
          <p:cNvSpPr txBox="1"/>
          <p:nvPr/>
        </p:nvSpPr>
        <p:spPr>
          <a:xfrm>
            <a:off x="8955568" y="3000794"/>
            <a:ext cx="685637" cy="584775"/>
          </a:xfrm>
          <a:prstGeom prst="rect">
            <a:avLst/>
          </a:prstGeom>
          <a:noFill/>
        </p:spPr>
        <p:txBody>
          <a:bodyPr wrap="none" rtlCol="0">
            <a:spAutoFit/>
          </a:bodyPr>
          <a:lstStyle/>
          <a:p>
            <a:r>
              <a:rPr lang="en-HR" sz="3200" dirty="0"/>
              <a:t>cat</a:t>
            </a:r>
          </a:p>
        </p:txBody>
      </p:sp>
      <p:sp>
        <p:nvSpPr>
          <p:cNvPr id="25" name="TextBox 24">
            <a:extLst>
              <a:ext uri="{FF2B5EF4-FFF2-40B4-BE49-F238E27FC236}">
                <a16:creationId xmlns:a16="http://schemas.microsoft.com/office/drawing/2014/main" id="{18A4F481-BBE5-2D4E-889C-40260B9491BA}"/>
              </a:ext>
            </a:extLst>
          </p:cNvPr>
          <p:cNvSpPr txBox="1"/>
          <p:nvPr/>
        </p:nvSpPr>
        <p:spPr>
          <a:xfrm>
            <a:off x="9100581" y="3671373"/>
            <a:ext cx="685637" cy="584775"/>
          </a:xfrm>
          <a:prstGeom prst="rect">
            <a:avLst/>
          </a:prstGeom>
          <a:noFill/>
        </p:spPr>
        <p:txBody>
          <a:bodyPr wrap="none" rtlCol="0">
            <a:spAutoFit/>
          </a:bodyPr>
          <a:lstStyle/>
          <a:p>
            <a:r>
              <a:rPr lang="en-HR" sz="3200" dirty="0"/>
              <a:t>cat</a:t>
            </a:r>
          </a:p>
        </p:txBody>
      </p:sp>
      <p:sp>
        <p:nvSpPr>
          <p:cNvPr id="26" name="TextBox 25">
            <a:extLst>
              <a:ext uri="{FF2B5EF4-FFF2-40B4-BE49-F238E27FC236}">
                <a16:creationId xmlns:a16="http://schemas.microsoft.com/office/drawing/2014/main" id="{7458E8AE-599E-6341-B8CF-C59935F2B882}"/>
              </a:ext>
            </a:extLst>
          </p:cNvPr>
          <p:cNvSpPr txBox="1"/>
          <p:nvPr/>
        </p:nvSpPr>
        <p:spPr>
          <a:xfrm>
            <a:off x="9217892" y="4312756"/>
            <a:ext cx="685637" cy="584775"/>
          </a:xfrm>
          <a:prstGeom prst="rect">
            <a:avLst/>
          </a:prstGeom>
          <a:noFill/>
        </p:spPr>
        <p:txBody>
          <a:bodyPr wrap="none" rtlCol="0">
            <a:spAutoFit/>
          </a:bodyPr>
          <a:lstStyle/>
          <a:p>
            <a:r>
              <a:rPr lang="en-HR" sz="3200" dirty="0"/>
              <a:t>cat</a:t>
            </a:r>
          </a:p>
        </p:txBody>
      </p:sp>
      <p:sp>
        <p:nvSpPr>
          <p:cNvPr id="27" name="TextBox 26">
            <a:extLst>
              <a:ext uri="{FF2B5EF4-FFF2-40B4-BE49-F238E27FC236}">
                <a16:creationId xmlns:a16="http://schemas.microsoft.com/office/drawing/2014/main" id="{C6ADB85A-E412-8D47-81E0-C7DD3801A744}"/>
              </a:ext>
            </a:extLst>
          </p:cNvPr>
          <p:cNvSpPr txBox="1"/>
          <p:nvPr/>
        </p:nvSpPr>
        <p:spPr>
          <a:xfrm>
            <a:off x="9976537" y="3023046"/>
            <a:ext cx="811441" cy="584775"/>
          </a:xfrm>
          <a:prstGeom prst="rect">
            <a:avLst/>
          </a:prstGeom>
          <a:noFill/>
        </p:spPr>
        <p:txBody>
          <a:bodyPr wrap="none" rtlCol="0">
            <a:spAutoFit/>
          </a:bodyPr>
          <a:lstStyle/>
          <a:p>
            <a:r>
              <a:rPr lang="en-HR" sz="3200" dirty="0"/>
              <a:t>dog</a:t>
            </a:r>
          </a:p>
        </p:txBody>
      </p:sp>
      <p:sp>
        <p:nvSpPr>
          <p:cNvPr id="28" name="TextBox 27">
            <a:extLst>
              <a:ext uri="{FF2B5EF4-FFF2-40B4-BE49-F238E27FC236}">
                <a16:creationId xmlns:a16="http://schemas.microsoft.com/office/drawing/2014/main" id="{C9A7BAD6-739B-A84B-AD61-7D1D3E8D07DB}"/>
              </a:ext>
            </a:extLst>
          </p:cNvPr>
          <p:cNvSpPr txBox="1"/>
          <p:nvPr/>
        </p:nvSpPr>
        <p:spPr>
          <a:xfrm>
            <a:off x="10121550" y="3693625"/>
            <a:ext cx="811441" cy="584775"/>
          </a:xfrm>
          <a:prstGeom prst="rect">
            <a:avLst/>
          </a:prstGeom>
          <a:noFill/>
        </p:spPr>
        <p:txBody>
          <a:bodyPr wrap="none" rtlCol="0">
            <a:spAutoFit/>
          </a:bodyPr>
          <a:lstStyle/>
          <a:p>
            <a:r>
              <a:rPr lang="en-HR" sz="3200" dirty="0"/>
              <a:t>dog</a:t>
            </a:r>
          </a:p>
        </p:txBody>
      </p:sp>
      <p:sp>
        <p:nvSpPr>
          <p:cNvPr id="29" name="TextBox 28">
            <a:extLst>
              <a:ext uri="{FF2B5EF4-FFF2-40B4-BE49-F238E27FC236}">
                <a16:creationId xmlns:a16="http://schemas.microsoft.com/office/drawing/2014/main" id="{7B3619B1-B691-E447-9493-8AF17B1B531E}"/>
              </a:ext>
            </a:extLst>
          </p:cNvPr>
          <p:cNvSpPr txBox="1"/>
          <p:nvPr/>
        </p:nvSpPr>
        <p:spPr>
          <a:xfrm>
            <a:off x="10238861" y="4335008"/>
            <a:ext cx="811441" cy="584775"/>
          </a:xfrm>
          <a:prstGeom prst="rect">
            <a:avLst/>
          </a:prstGeom>
          <a:noFill/>
        </p:spPr>
        <p:txBody>
          <a:bodyPr wrap="none" rtlCol="0">
            <a:spAutoFit/>
          </a:bodyPr>
          <a:lstStyle/>
          <a:p>
            <a:r>
              <a:rPr lang="en-HR" sz="3200" dirty="0"/>
              <a:t>dog</a:t>
            </a:r>
          </a:p>
        </p:txBody>
      </p:sp>
      <p:sp>
        <p:nvSpPr>
          <p:cNvPr id="30" name="Rounded Rectangle 29">
            <a:extLst>
              <a:ext uri="{FF2B5EF4-FFF2-40B4-BE49-F238E27FC236}">
                <a16:creationId xmlns:a16="http://schemas.microsoft.com/office/drawing/2014/main" id="{E03736DC-06EF-0D46-AE04-B6F52E86A5F3}"/>
              </a:ext>
            </a:extLst>
          </p:cNvPr>
          <p:cNvSpPr/>
          <p:nvPr/>
        </p:nvSpPr>
        <p:spPr>
          <a:xfrm>
            <a:off x="5724395" y="3222177"/>
            <a:ext cx="2034438" cy="13829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Model</a:t>
            </a:r>
          </a:p>
        </p:txBody>
      </p:sp>
    </p:spTree>
    <p:extLst>
      <p:ext uri="{BB962C8B-B14F-4D97-AF65-F5344CB8AC3E}">
        <p14:creationId xmlns:p14="http://schemas.microsoft.com/office/powerpoint/2010/main" val="21449914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Simple fully connected NN - Python</a:t>
            </a:r>
          </a:p>
        </p:txBody>
      </p:sp>
      <p:sp>
        <p:nvSpPr>
          <p:cNvPr id="11" name="Content Placeholder 10">
            <a:extLst>
              <a:ext uri="{FF2B5EF4-FFF2-40B4-BE49-F238E27FC236}">
                <a16:creationId xmlns:a16="http://schemas.microsoft.com/office/drawing/2014/main" id="{BB1E3351-D9FF-8145-A4A4-FA51E2B60C2E}"/>
              </a:ext>
            </a:extLst>
          </p:cNvPr>
          <p:cNvSpPr>
            <a:spLocks noGrp="1"/>
          </p:cNvSpPr>
          <p:nvPr>
            <p:ph idx="1"/>
          </p:nvPr>
        </p:nvSpPr>
        <p:spPr/>
        <p:txBody>
          <a:bodyPr/>
          <a:lstStyle/>
          <a:p>
            <a:endParaRPr lang="en-HR"/>
          </a:p>
        </p:txBody>
      </p:sp>
      <p:pic>
        <p:nvPicPr>
          <p:cNvPr id="14" name="Picture 13">
            <a:extLst>
              <a:ext uri="{FF2B5EF4-FFF2-40B4-BE49-F238E27FC236}">
                <a16:creationId xmlns:a16="http://schemas.microsoft.com/office/drawing/2014/main" id="{21E13823-BE02-5C46-AFD9-AA6D80724038}"/>
              </a:ext>
            </a:extLst>
          </p:cNvPr>
          <p:cNvPicPr>
            <a:picLocks noChangeAspect="1"/>
          </p:cNvPicPr>
          <p:nvPr/>
        </p:nvPicPr>
        <p:blipFill>
          <a:blip r:embed="rId2"/>
          <a:stretch>
            <a:fillRect/>
          </a:stretch>
        </p:blipFill>
        <p:spPr>
          <a:xfrm>
            <a:off x="838200" y="1825626"/>
            <a:ext cx="8246806" cy="4383718"/>
          </a:xfrm>
          <a:prstGeom prst="rect">
            <a:avLst/>
          </a:prstGeom>
        </p:spPr>
      </p:pic>
    </p:spTree>
    <p:extLst>
      <p:ext uri="{BB962C8B-B14F-4D97-AF65-F5344CB8AC3E}">
        <p14:creationId xmlns:p14="http://schemas.microsoft.com/office/powerpoint/2010/main" val="18851537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DCC5A-0569-664E-A057-AF0ECC8B591C}"/>
              </a:ext>
            </a:extLst>
          </p:cNvPr>
          <p:cNvSpPr>
            <a:spLocks noGrp="1"/>
          </p:cNvSpPr>
          <p:nvPr>
            <p:ph type="title"/>
          </p:nvPr>
        </p:nvSpPr>
        <p:spPr/>
        <p:txBody>
          <a:bodyPr/>
          <a:lstStyle/>
          <a:p>
            <a:r>
              <a:rPr lang="en-HR" dirty="0"/>
              <a:t>Image classification</a:t>
            </a:r>
          </a:p>
        </p:txBody>
      </p:sp>
      <p:sp>
        <p:nvSpPr>
          <p:cNvPr id="3" name="Content Placeholder 2">
            <a:extLst>
              <a:ext uri="{FF2B5EF4-FFF2-40B4-BE49-F238E27FC236}">
                <a16:creationId xmlns:a16="http://schemas.microsoft.com/office/drawing/2014/main" id="{C7C8FBE2-4565-AD4E-A19C-FE1F527F6698}"/>
              </a:ext>
            </a:extLst>
          </p:cNvPr>
          <p:cNvSpPr>
            <a:spLocks noGrp="1"/>
          </p:cNvSpPr>
          <p:nvPr>
            <p:ph idx="1"/>
          </p:nvPr>
        </p:nvSpPr>
        <p:spPr/>
        <p:txBody>
          <a:bodyPr>
            <a:normAutofit/>
          </a:bodyPr>
          <a:lstStyle/>
          <a:p>
            <a:r>
              <a:rPr lang="en-GB" dirty="0"/>
              <a:t>Computers work only with numbers, images are also numbers</a:t>
            </a:r>
            <a:br>
              <a:rPr lang="en-GB" dirty="0"/>
            </a:br>
            <a:endParaRPr lang="en-GB" dirty="0"/>
          </a:p>
          <a:p>
            <a:pPr marL="0" indent="0">
              <a:buNone/>
            </a:pPr>
            <a:r>
              <a:rPr lang="en-GB" dirty="0"/>
              <a:t>				</a:t>
            </a:r>
          </a:p>
          <a:p>
            <a:endParaRPr lang="en-GB" dirty="0"/>
          </a:p>
          <a:p>
            <a:endParaRPr lang="en-GB" dirty="0"/>
          </a:p>
          <a:p>
            <a:endParaRPr lang="en-GB" dirty="0"/>
          </a:p>
          <a:p>
            <a:endParaRPr lang="en-GB" dirty="0"/>
          </a:p>
          <a:p>
            <a:endParaRPr lang="en-GB" dirty="0"/>
          </a:p>
        </p:txBody>
      </p:sp>
      <p:pic>
        <p:nvPicPr>
          <p:cNvPr id="4" name="Picture 3">
            <a:extLst>
              <a:ext uri="{FF2B5EF4-FFF2-40B4-BE49-F238E27FC236}">
                <a16:creationId xmlns:a16="http://schemas.microsoft.com/office/drawing/2014/main" id="{3AEBE18E-3A1C-A84C-83BC-79FB4D148473}"/>
              </a:ext>
            </a:extLst>
          </p:cNvPr>
          <p:cNvPicPr>
            <a:picLocks noChangeAspect="1"/>
          </p:cNvPicPr>
          <p:nvPr/>
        </p:nvPicPr>
        <p:blipFill>
          <a:blip r:embed="rId2"/>
          <a:stretch>
            <a:fillRect/>
          </a:stretch>
        </p:blipFill>
        <p:spPr>
          <a:xfrm flipH="1">
            <a:off x="1904779" y="3429000"/>
            <a:ext cx="2065971" cy="2752905"/>
          </a:xfrm>
          <a:prstGeom prst="rect">
            <a:avLst/>
          </a:prstGeom>
        </p:spPr>
      </p:pic>
      <p:pic>
        <p:nvPicPr>
          <p:cNvPr id="5" name="Picture 4">
            <a:extLst>
              <a:ext uri="{FF2B5EF4-FFF2-40B4-BE49-F238E27FC236}">
                <a16:creationId xmlns:a16="http://schemas.microsoft.com/office/drawing/2014/main" id="{3D37AEE7-2E68-6B45-AE5E-12FB48F6C011}"/>
              </a:ext>
            </a:extLst>
          </p:cNvPr>
          <p:cNvPicPr>
            <a:picLocks noChangeAspect="1"/>
          </p:cNvPicPr>
          <p:nvPr/>
        </p:nvPicPr>
        <p:blipFill>
          <a:blip r:embed="rId3"/>
          <a:stretch>
            <a:fillRect/>
          </a:stretch>
        </p:blipFill>
        <p:spPr>
          <a:xfrm>
            <a:off x="6174508" y="3368906"/>
            <a:ext cx="3473885" cy="2808057"/>
          </a:xfrm>
          <a:prstGeom prst="rect">
            <a:avLst/>
          </a:prstGeom>
        </p:spPr>
      </p:pic>
      <p:sp>
        <p:nvSpPr>
          <p:cNvPr id="6" name="TextBox 5">
            <a:extLst>
              <a:ext uri="{FF2B5EF4-FFF2-40B4-BE49-F238E27FC236}">
                <a16:creationId xmlns:a16="http://schemas.microsoft.com/office/drawing/2014/main" id="{3A5EA16E-BADD-7A43-A33E-5FAC304CF1A8}"/>
              </a:ext>
            </a:extLst>
          </p:cNvPr>
          <p:cNvSpPr txBox="1"/>
          <p:nvPr/>
        </p:nvSpPr>
        <p:spPr>
          <a:xfrm>
            <a:off x="1904779" y="2998113"/>
            <a:ext cx="2185988" cy="430887"/>
          </a:xfrm>
          <a:prstGeom prst="rect">
            <a:avLst/>
          </a:prstGeom>
          <a:noFill/>
        </p:spPr>
        <p:txBody>
          <a:bodyPr wrap="square" rtlCol="0">
            <a:spAutoFit/>
          </a:bodyPr>
          <a:lstStyle/>
          <a:p>
            <a:pPr algn="ctr"/>
            <a:r>
              <a:rPr lang="en-GB" sz="2200" dirty="0"/>
              <a:t>what we see:</a:t>
            </a:r>
            <a:endParaRPr lang="en-HR" sz="2200" dirty="0"/>
          </a:p>
        </p:txBody>
      </p:sp>
      <p:sp>
        <p:nvSpPr>
          <p:cNvPr id="7" name="TextBox 6">
            <a:extLst>
              <a:ext uri="{FF2B5EF4-FFF2-40B4-BE49-F238E27FC236}">
                <a16:creationId xmlns:a16="http://schemas.microsoft.com/office/drawing/2014/main" id="{515D75DE-D00B-744B-83D1-54DBDD9E2C6A}"/>
              </a:ext>
            </a:extLst>
          </p:cNvPr>
          <p:cNvSpPr txBox="1"/>
          <p:nvPr/>
        </p:nvSpPr>
        <p:spPr>
          <a:xfrm>
            <a:off x="6711300" y="2998113"/>
            <a:ext cx="2400300" cy="430887"/>
          </a:xfrm>
          <a:prstGeom prst="rect">
            <a:avLst/>
          </a:prstGeom>
          <a:noFill/>
        </p:spPr>
        <p:txBody>
          <a:bodyPr wrap="square" rtlCol="0">
            <a:spAutoFit/>
          </a:bodyPr>
          <a:lstStyle/>
          <a:p>
            <a:pPr algn="ctr"/>
            <a:r>
              <a:rPr lang="en-GB" sz="2200" dirty="0"/>
              <a:t>what computer see:</a:t>
            </a:r>
            <a:endParaRPr lang="en-HR" sz="2200" dirty="0"/>
          </a:p>
        </p:txBody>
      </p:sp>
    </p:spTree>
    <p:extLst>
      <p:ext uri="{BB962C8B-B14F-4D97-AF65-F5344CB8AC3E}">
        <p14:creationId xmlns:p14="http://schemas.microsoft.com/office/powerpoint/2010/main" val="1601889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DCC5A-0569-664E-A057-AF0ECC8B591C}"/>
              </a:ext>
            </a:extLst>
          </p:cNvPr>
          <p:cNvSpPr>
            <a:spLocks noGrp="1"/>
          </p:cNvSpPr>
          <p:nvPr>
            <p:ph type="title"/>
          </p:nvPr>
        </p:nvSpPr>
        <p:spPr/>
        <p:txBody>
          <a:bodyPr/>
          <a:lstStyle/>
          <a:p>
            <a:r>
              <a:rPr lang="en-HR" dirty="0"/>
              <a:t>Image classification</a:t>
            </a:r>
          </a:p>
        </p:txBody>
      </p:sp>
      <p:sp>
        <p:nvSpPr>
          <p:cNvPr id="3" name="Content Placeholder 2">
            <a:extLst>
              <a:ext uri="{FF2B5EF4-FFF2-40B4-BE49-F238E27FC236}">
                <a16:creationId xmlns:a16="http://schemas.microsoft.com/office/drawing/2014/main" id="{C7C8FBE2-4565-AD4E-A19C-FE1F527F6698}"/>
              </a:ext>
            </a:extLst>
          </p:cNvPr>
          <p:cNvSpPr>
            <a:spLocks noGrp="1"/>
          </p:cNvSpPr>
          <p:nvPr>
            <p:ph idx="1"/>
          </p:nvPr>
        </p:nvSpPr>
        <p:spPr/>
        <p:txBody>
          <a:bodyPr>
            <a:normAutofit/>
          </a:bodyPr>
          <a:lstStyle/>
          <a:p>
            <a:r>
              <a:rPr lang="en-GB" dirty="0"/>
              <a:t>Can we just create a big enough model to work with all pixels of the image?</a:t>
            </a:r>
          </a:p>
          <a:p>
            <a:pPr lvl="1"/>
            <a:r>
              <a:rPr lang="en-GB" dirty="0"/>
              <a:t>Yes</a:t>
            </a:r>
          </a:p>
          <a:p>
            <a:pPr lvl="1"/>
            <a:r>
              <a:rPr lang="en-GB" dirty="0"/>
              <a:t>But, an RGB image has dimensions in the shape of </a:t>
            </a:r>
            <a:r>
              <a:rPr lang="en-GB" b="1" dirty="0"/>
              <a:t>width x height x 3 </a:t>
            </a:r>
            <a:r>
              <a:rPr lang="en-GB" dirty="0"/>
              <a:t>which means that a Full HD image will have 1920 x 1080 x 3 = 6 million+ values</a:t>
            </a:r>
          </a:p>
          <a:p>
            <a:endParaRPr lang="en-GB" dirty="0"/>
          </a:p>
          <a:p>
            <a:pPr marL="128016" lvl="1" indent="0">
              <a:buNone/>
            </a:pPr>
            <a:r>
              <a:rPr lang="en-GB" dirty="0"/>
              <a:t>Not all values are important, maybe we can scan the image to find the most important parts?</a:t>
            </a:r>
          </a:p>
        </p:txBody>
      </p:sp>
    </p:spTree>
    <p:extLst>
      <p:ext uri="{BB962C8B-B14F-4D97-AF65-F5344CB8AC3E}">
        <p14:creationId xmlns:p14="http://schemas.microsoft.com/office/powerpoint/2010/main" val="2963376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Convolutional Neural Network - CNN</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a:bodyPr>
          <a:lstStyle/>
          <a:p>
            <a:r>
              <a:rPr lang="en-GB" dirty="0"/>
              <a:t>CNN was originally proposed by Y. </a:t>
            </a:r>
            <a:r>
              <a:rPr lang="en-GB" dirty="0" err="1"/>
              <a:t>LeCun</a:t>
            </a:r>
            <a:r>
              <a:rPr lang="en-GB" dirty="0"/>
              <a:t> as an architecture that can do better image classification than previous solutions</a:t>
            </a:r>
          </a:p>
          <a:p>
            <a:endParaRPr lang="en-GB" dirty="0"/>
          </a:p>
          <a:p>
            <a:r>
              <a:rPr lang="en-GB" dirty="0"/>
              <a:t>one of the most significant discoveries that contributed today’s neural network popularity</a:t>
            </a:r>
          </a:p>
          <a:p>
            <a:endParaRPr lang="en-GB" dirty="0"/>
          </a:p>
          <a:p>
            <a:r>
              <a:rPr lang="en-GB" dirty="0"/>
              <a:t>specialized for processing grid-shaped data (images are one example of it)</a:t>
            </a:r>
          </a:p>
          <a:p>
            <a:endParaRPr lang="en-HR" dirty="0"/>
          </a:p>
          <a:p>
            <a:endParaRPr lang="en-HR" dirty="0"/>
          </a:p>
        </p:txBody>
      </p:sp>
    </p:spTree>
    <p:extLst>
      <p:ext uri="{BB962C8B-B14F-4D97-AF65-F5344CB8AC3E}">
        <p14:creationId xmlns:p14="http://schemas.microsoft.com/office/powerpoint/2010/main" val="229995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B6A81-A631-3141-91F4-6AB8C59BE3A9}"/>
              </a:ext>
            </a:extLst>
          </p:cNvPr>
          <p:cNvSpPr>
            <a:spLocks noGrp="1"/>
          </p:cNvSpPr>
          <p:nvPr>
            <p:ph type="title"/>
          </p:nvPr>
        </p:nvSpPr>
        <p:spPr/>
        <p:txBody>
          <a:bodyPr/>
          <a:lstStyle/>
          <a:p>
            <a:r>
              <a:rPr lang="en-HR" dirty="0"/>
              <a:t>Convolutional Neural Network - CNN</a:t>
            </a:r>
          </a:p>
        </p:txBody>
      </p:sp>
      <p:sp>
        <p:nvSpPr>
          <p:cNvPr id="3" name="Content Placeholder 2">
            <a:extLst>
              <a:ext uri="{FF2B5EF4-FFF2-40B4-BE49-F238E27FC236}">
                <a16:creationId xmlns:a16="http://schemas.microsoft.com/office/drawing/2014/main" id="{7296938A-A0BA-934C-AF77-5FBE36E3EE9E}"/>
              </a:ext>
            </a:extLst>
          </p:cNvPr>
          <p:cNvSpPr>
            <a:spLocks noGrp="1"/>
          </p:cNvSpPr>
          <p:nvPr>
            <p:ph idx="1"/>
          </p:nvPr>
        </p:nvSpPr>
        <p:spPr/>
        <p:txBody>
          <a:bodyPr>
            <a:normAutofit lnSpcReduction="10000"/>
          </a:bodyPr>
          <a:lstStyle/>
          <a:p>
            <a:endParaRPr lang="en-HR" dirty="0"/>
          </a:p>
          <a:p>
            <a:endParaRPr lang="en-GB" b="1" dirty="0"/>
          </a:p>
          <a:p>
            <a:endParaRPr lang="en-GB" b="1" dirty="0"/>
          </a:p>
          <a:p>
            <a:endParaRPr lang="en-GB" b="1" dirty="0"/>
          </a:p>
          <a:p>
            <a:endParaRPr lang="en-GB" b="1" dirty="0"/>
          </a:p>
          <a:p>
            <a:endParaRPr lang="en-GB" sz="2000" b="1" dirty="0"/>
          </a:p>
          <a:p>
            <a:endParaRPr lang="en-GB" sz="2000" b="1" dirty="0"/>
          </a:p>
          <a:p>
            <a:r>
              <a:rPr lang="en-GB" sz="2000" b="1" dirty="0"/>
              <a:t>A convolutional neural network</a:t>
            </a:r>
            <a:r>
              <a:rPr lang="en-GB" sz="2000" dirty="0"/>
              <a:t> is yet another type of neural network. From the conceptual point of view, it looks like a normal neural network. The only difference is special layers called </a:t>
            </a:r>
            <a:r>
              <a:rPr lang="en-GB" sz="2000" b="1" dirty="0"/>
              <a:t>Convolutional layers</a:t>
            </a:r>
            <a:r>
              <a:rPr lang="en-GB" sz="2000" dirty="0"/>
              <a:t> hence the name CNNs.</a:t>
            </a:r>
            <a:endParaRPr lang="en-HR" sz="2000" dirty="0"/>
          </a:p>
        </p:txBody>
      </p:sp>
      <p:pic>
        <p:nvPicPr>
          <p:cNvPr id="5" name="Picture 4">
            <a:extLst>
              <a:ext uri="{FF2B5EF4-FFF2-40B4-BE49-F238E27FC236}">
                <a16:creationId xmlns:a16="http://schemas.microsoft.com/office/drawing/2014/main" id="{D0C9D799-80FF-6040-980D-EC9070D3056E}"/>
              </a:ext>
            </a:extLst>
          </p:cNvPr>
          <p:cNvPicPr>
            <a:picLocks noChangeAspect="1"/>
          </p:cNvPicPr>
          <p:nvPr/>
        </p:nvPicPr>
        <p:blipFill>
          <a:blip r:embed="rId2"/>
          <a:stretch>
            <a:fillRect/>
          </a:stretch>
        </p:blipFill>
        <p:spPr>
          <a:xfrm>
            <a:off x="2328097" y="1582257"/>
            <a:ext cx="7279366" cy="3277843"/>
          </a:xfrm>
          <a:prstGeom prst="rect">
            <a:avLst/>
          </a:prstGeom>
        </p:spPr>
      </p:pic>
    </p:spTree>
    <p:extLst>
      <p:ext uri="{BB962C8B-B14F-4D97-AF65-F5344CB8AC3E}">
        <p14:creationId xmlns:p14="http://schemas.microsoft.com/office/powerpoint/2010/main" val="2380419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43756-F7F6-FD44-99A7-9793B072D48C}"/>
              </a:ext>
            </a:extLst>
          </p:cNvPr>
          <p:cNvSpPr>
            <a:spLocks noGrp="1"/>
          </p:cNvSpPr>
          <p:nvPr>
            <p:ph type="title"/>
          </p:nvPr>
        </p:nvSpPr>
        <p:spPr/>
        <p:txBody>
          <a:bodyPr/>
          <a:lstStyle/>
          <a:p>
            <a:r>
              <a:rPr lang="en-HR" dirty="0"/>
              <a:t>Operation of convolution</a:t>
            </a:r>
          </a:p>
        </p:txBody>
      </p:sp>
      <p:pic>
        <p:nvPicPr>
          <p:cNvPr id="6" name="Content Placeholder 5" descr="Diagram&#10;&#10;Description automatically generated">
            <a:extLst>
              <a:ext uri="{FF2B5EF4-FFF2-40B4-BE49-F238E27FC236}">
                <a16:creationId xmlns:a16="http://schemas.microsoft.com/office/drawing/2014/main" id="{EAB27BD0-859E-6F45-883E-249C958A3DD2}"/>
              </a:ext>
            </a:extLst>
          </p:cNvPr>
          <p:cNvPicPr>
            <a:picLocks noGrp="1" noChangeAspect="1"/>
          </p:cNvPicPr>
          <p:nvPr>
            <p:ph idx="1"/>
          </p:nvPr>
        </p:nvPicPr>
        <p:blipFill>
          <a:blip r:embed="rId2"/>
          <a:stretch>
            <a:fillRect/>
          </a:stretch>
        </p:blipFill>
        <p:spPr>
          <a:xfrm>
            <a:off x="2546966" y="1690688"/>
            <a:ext cx="6860082" cy="3823652"/>
          </a:xfrm>
        </p:spPr>
      </p:pic>
      <p:sp>
        <p:nvSpPr>
          <p:cNvPr id="7" name="TextBox 6">
            <a:extLst>
              <a:ext uri="{FF2B5EF4-FFF2-40B4-BE49-F238E27FC236}">
                <a16:creationId xmlns:a16="http://schemas.microsoft.com/office/drawing/2014/main" id="{CCD14967-3DF6-EB47-99B4-FE8312B3C12F}"/>
              </a:ext>
            </a:extLst>
          </p:cNvPr>
          <p:cNvSpPr txBox="1"/>
          <p:nvPr/>
        </p:nvSpPr>
        <p:spPr>
          <a:xfrm>
            <a:off x="2524849" y="6123543"/>
            <a:ext cx="1967590" cy="369332"/>
          </a:xfrm>
          <a:prstGeom prst="rect">
            <a:avLst/>
          </a:prstGeom>
          <a:noFill/>
        </p:spPr>
        <p:txBody>
          <a:bodyPr wrap="none" rtlCol="0">
            <a:spAutoFit/>
          </a:bodyPr>
          <a:lstStyle/>
          <a:p>
            <a:r>
              <a:rPr lang="en-HR" b="1" dirty="0"/>
              <a:t>Matrix (eg. </a:t>
            </a:r>
            <a:r>
              <a:rPr lang="hr-HR" b="1" dirty="0" err="1"/>
              <a:t>image</a:t>
            </a:r>
            <a:r>
              <a:rPr lang="en-HR" b="1" dirty="0"/>
              <a:t>)</a:t>
            </a:r>
          </a:p>
        </p:txBody>
      </p:sp>
      <p:sp>
        <p:nvSpPr>
          <p:cNvPr id="8" name="TextBox 7">
            <a:extLst>
              <a:ext uri="{FF2B5EF4-FFF2-40B4-BE49-F238E27FC236}">
                <a16:creationId xmlns:a16="http://schemas.microsoft.com/office/drawing/2014/main" id="{6F038502-060A-3548-994C-7B44372FD71A}"/>
              </a:ext>
            </a:extLst>
          </p:cNvPr>
          <p:cNvSpPr txBox="1"/>
          <p:nvPr/>
        </p:nvSpPr>
        <p:spPr>
          <a:xfrm>
            <a:off x="5764824" y="6132845"/>
            <a:ext cx="1470787" cy="369332"/>
          </a:xfrm>
          <a:prstGeom prst="rect">
            <a:avLst/>
          </a:prstGeom>
          <a:noFill/>
        </p:spPr>
        <p:txBody>
          <a:bodyPr wrap="none" rtlCol="0">
            <a:spAutoFit/>
          </a:bodyPr>
          <a:lstStyle/>
          <a:p>
            <a:r>
              <a:rPr lang="hr-HR" b="1" dirty="0"/>
              <a:t>Filter (</a:t>
            </a:r>
            <a:r>
              <a:rPr lang="hr-HR" b="1" dirty="0" err="1"/>
              <a:t>kernel</a:t>
            </a:r>
            <a:r>
              <a:rPr lang="hr-HR" b="1" dirty="0"/>
              <a:t>)</a:t>
            </a:r>
            <a:endParaRPr lang="en-HR" b="1" dirty="0"/>
          </a:p>
        </p:txBody>
      </p:sp>
      <p:sp>
        <p:nvSpPr>
          <p:cNvPr id="9" name="TextBox 8">
            <a:extLst>
              <a:ext uri="{FF2B5EF4-FFF2-40B4-BE49-F238E27FC236}">
                <a16:creationId xmlns:a16="http://schemas.microsoft.com/office/drawing/2014/main" id="{3367759B-D126-7340-9DA8-D93FF6C5CB52}"/>
              </a:ext>
            </a:extLst>
          </p:cNvPr>
          <p:cNvSpPr txBox="1"/>
          <p:nvPr/>
        </p:nvSpPr>
        <p:spPr>
          <a:xfrm>
            <a:off x="7919824" y="6132845"/>
            <a:ext cx="1522981" cy="369332"/>
          </a:xfrm>
          <a:prstGeom prst="rect">
            <a:avLst/>
          </a:prstGeom>
          <a:noFill/>
        </p:spPr>
        <p:txBody>
          <a:bodyPr wrap="none" rtlCol="0">
            <a:spAutoFit/>
          </a:bodyPr>
          <a:lstStyle/>
          <a:p>
            <a:r>
              <a:rPr lang="en-HR" b="1" dirty="0"/>
              <a:t>Output matrix</a:t>
            </a:r>
          </a:p>
        </p:txBody>
      </p:sp>
      <p:sp>
        <p:nvSpPr>
          <p:cNvPr id="10" name="Rectangle 9">
            <a:extLst>
              <a:ext uri="{FF2B5EF4-FFF2-40B4-BE49-F238E27FC236}">
                <a16:creationId xmlns:a16="http://schemas.microsoft.com/office/drawing/2014/main" id="{E23D41E5-9113-5145-9AAA-EC8D4E3312B7}"/>
              </a:ext>
            </a:extLst>
          </p:cNvPr>
          <p:cNvSpPr/>
          <p:nvPr/>
        </p:nvSpPr>
        <p:spPr>
          <a:xfrm>
            <a:off x="2267211" y="5110619"/>
            <a:ext cx="2469491" cy="4037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12" name="Straight Arrow Connector 11">
            <a:extLst>
              <a:ext uri="{FF2B5EF4-FFF2-40B4-BE49-F238E27FC236}">
                <a16:creationId xmlns:a16="http://schemas.microsoft.com/office/drawing/2014/main" id="{6DC06F6D-5CBA-644B-9C7C-95CB5768F48B}"/>
              </a:ext>
            </a:extLst>
          </p:cNvPr>
          <p:cNvCxnSpPr>
            <a:cxnSpLocks/>
            <a:stCxn id="7" idx="0"/>
          </p:cNvCxnSpPr>
          <p:nvPr/>
        </p:nvCxnSpPr>
        <p:spPr>
          <a:xfrm flipV="1">
            <a:off x="3508644" y="4474029"/>
            <a:ext cx="0" cy="164951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904D9CCC-7A42-7A4E-B380-F3BBDF2096CC}"/>
              </a:ext>
            </a:extLst>
          </p:cNvPr>
          <p:cNvCxnSpPr>
            <a:cxnSpLocks/>
            <a:stCxn id="9" idx="0"/>
          </p:cNvCxnSpPr>
          <p:nvPr/>
        </p:nvCxnSpPr>
        <p:spPr>
          <a:xfrm flipV="1">
            <a:off x="8681315" y="3591529"/>
            <a:ext cx="30137" cy="254131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3" name="Rectangle 22">
            <a:extLst>
              <a:ext uri="{FF2B5EF4-FFF2-40B4-BE49-F238E27FC236}">
                <a16:creationId xmlns:a16="http://schemas.microsoft.com/office/drawing/2014/main" id="{1053943C-BC2D-7344-8163-B451CEE7C7CB}"/>
              </a:ext>
            </a:extLst>
          </p:cNvPr>
          <p:cNvSpPr/>
          <p:nvPr/>
        </p:nvSpPr>
        <p:spPr>
          <a:xfrm>
            <a:off x="4859968" y="4965451"/>
            <a:ext cx="2469491" cy="4037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14" name="Straight Arrow Connector 13">
            <a:extLst>
              <a:ext uri="{FF2B5EF4-FFF2-40B4-BE49-F238E27FC236}">
                <a16:creationId xmlns:a16="http://schemas.microsoft.com/office/drawing/2014/main" id="{A06251EF-80A5-464E-9E54-27947BEC6712}"/>
              </a:ext>
            </a:extLst>
          </p:cNvPr>
          <p:cNvCxnSpPr>
            <a:cxnSpLocks/>
            <a:stCxn id="8" idx="0"/>
          </p:cNvCxnSpPr>
          <p:nvPr/>
        </p:nvCxnSpPr>
        <p:spPr>
          <a:xfrm flipH="1" flipV="1">
            <a:off x="6500217" y="4862187"/>
            <a:ext cx="1" cy="127065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67316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Operation of convolution</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a:bodyPr>
          <a:lstStyle/>
          <a:p>
            <a:endParaRPr lang="en-HR" dirty="0"/>
          </a:p>
        </p:txBody>
      </p:sp>
      <p:pic>
        <p:nvPicPr>
          <p:cNvPr id="4" name="Picture 3">
            <a:extLst>
              <a:ext uri="{FF2B5EF4-FFF2-40B4-BE49-F238E27FC236}">
                <a16:creationId xmlns:a16="http://schemas.microsoft.com/office/drawing/2014/main" id="{3308FFD7-AD32-7449-A37A-72F125C1930D}"/>
              </a:ext>
            </a:extLst>
          </p:cNvPr>
          <p:cNvPicPr>
            <a:picLocks noChangeAspect="1"/>
          </p:cNvPicPr>
          <p:nvPr/>
        </p:nvPicPr>
        <p:blipFill>
          <a:blip r:embed="rId2"/>
          <a:stretch>
            <a:fillRect/>
          </a:stretch>
        </p:blipFill>
        <p:spPr>
          <a:xfrm>
            <a:off x="838200" y="1733221"/>
            <a:ext cx="5221267" cy="4466975"/>
          </a:xfrm>
          <a:prstGeom prst="rect">
            <a:avLst/>
          </a:prstGeom>
        </p:spPr>
      </p:pic>
      <p:pic>
        <p:nvPicPr>
          <p:cNvPr id="6" name="Picture 5">
            <a:extLst>
              <a:ext uri="{FF2B5EF4-FFF2-40B4-BE49-F238E27FC236}">
                <a16:creationId xmlns:a16="http://schemas.microsoft.com/office/drawing/2014/main" id="{EF25750B-674D-F745-AA63-A05F4AFBF2DF}"/>
              </a:ext>
            </a:extLst>
          </p:cNvPr>
          <p:cNvPicPr>
            <a:picLocks noChangeAspect="1"/>
          </p:cNvPicPr>
          <p:nvPr/>
        </p:nvPicPr>
        <p:blipFill>
          <a:blip r:embed="rId3"/>
          <a:stretch>
            <a:fillRect/>
          </a:stretch>
        </p:blipFill>
        <p:spPr>
          <a:xfrm>
            <a:off x="6392162" y="1733221"/>
            <a:ext cx="4628943" cy="4420510"/>
          </a:xfrm>
          <a:prstGeom prst="rect">
            <a:avLst/>
          </a:prstGeom>
        </p:spPr>
      </p:pic>
    </p:spTree>
    <p:extLst>
      <p:ext uri="{BB962C8B-B14F-4D97-AF65-F5344CB8AC3E}">
        <p14:creationId xmlns:p14="http://schemas.microsoft.com/office/powerpoint/2010/main" val="22705510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CNN – Convolutional layer</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fontScale="92500" lnSpcReduction="20000"/>
          </a:bodyPr>
          <a:lstStyle/>
          <a:p>
            <a:r>
              <a:rPr lang="en-GB" dirty="0"/>
              <a:t>We have the following matrix (simple image of number one):</a:t>
            </a:r>
          </a:p>
          <a:p>
            <a:endParaRPr lang="en-GB" dirty="0"/>
          </a:p>
          <a:p>
            <a:endParaRPr lang="en-GB" dirty="0"/>
          </a:p>
          <a:p>
            <a:endParaRPr lang="en-GB" dirty="0"/>
          </a:p>
          <a:p>
            <a:endParaRPr lang="en-GB" dirty="0"/>
          </a:p>
          <a:p>
            <a:endParaRPr lang="en-GB" dirty="0"/>
          </a:p>
          <a:p>
            <a:endParaRPr lang="en-GB" dirty="0"/>
          </a:p>
          <a:p>
            <a:endParaRPr lang="en-GB" dirty="0"/>
          </a:p>
          <a:p>
            <a:endParaRPr lang="en-GB" sz="2000" i="1" dirty="0"/>
          </a:p>
          <a:p>
            <a:r>
              <a:rPr lang="en-GB" sz="2000" i="1" dirty="0"/>
              <a:t>The process of convolving can be seen in </a:t>
            </a:r>
            <a:r>
              <a:rPr lang="en-GB" sz="2000" i="1" dirty="0" err="1"/>
              <a:t>demo.xlsx</a:t>
            </a:r>
            <a:r>
              <a:rPr lang="en-GB" sz="2000" i="1" dirty="0"/>
              <a:t>-Convolving</a:t>
            </a:r>
            <a:endParaRPr lang="en-GB" dirty="0"/>
          </a:p>
        </p:txBody>
      </p:sp>
      <p:graphicFrame>
        <p:nvGraphicFramePr>
          <p:cNvPr id="11" name="Table 10">
            <a:extLst>
              <a:ext uri="{FF2B5EF4-FFF2-40B4-BE49-F238E27FC236}">
                <a16:creationId xmlns:a16="http://schemas.microsoft.com/office/drawing/2014/main" id="{BACA96E3-A53E-B944-995C-B2CB794392F7}"/>
              </a:ext>
            </a:extLst>
          </p:cNvPr>
          <p:cNvGraphicFramePr>
            <a:graphicFrameLocks noGrp="1"/>
          </p:cNvGraphicFramePr>
          <p:nvPr>
            <p:extLst>
              <p:ext uri="{D42A27DB-BD31-4B8C-83A1-F6EECF244321}">
                <p14:modId xmlns:p14="http://schemas.microsoft.com/office/powerpoint/2010/main" val="3680789001"/>
              </p:ext>
            </p:extLst>
          </p:nvPr>
        </p:nvGraphicFramePr>
        <p:xfrm>
          <a:off x="1022434" y="2709105"/>
          <a:ext cx="2502430" cy="2733830"/>
        </p:xfrm>
        <a:graphic>
          <a:graphicData uri="http://schemas.openxmlformats.org/drawingml/2006/table">
            <a:tbl>
              <a:tblPr/>
              <a:tblGrid>
                <a:gridCol w="500486">
                  <a:extLst>
                    <a:ext uri="{9D8B030D-6E8A-4147-A177-3AD203B41FA5}">
                      <a16:colId xmlns:a16="http://schemas.microsoft.com/office/drawing/2014/main" val="973705106"/>
                    </a:ext>
                  </a:extLst>
                </a:gridCol>
                <a:gridCol w="500486">
                  <a:extLst>
                    <a:ext uri="{9D8B030D-6E8A-4147-A177-3AD203B41FA5}">
                      <a16:colId xmlns:a16="http://schemas.microsoft.com/office/drawing/2014/main" val="3137138591"/>
                    </a:ext>
                  </a:extLst>
                </a:gridCol>
                <a:gridCol w="500486">
                  <a:extLst>
                    <a:ext uri="{9D8B030D-6E8A-4147-A177-3AD203B41FA5}">
                      <a16:colId xmlns:a16="http://schemas.microsoft.com/office/drawing/2014/main" val="410732514"/>
                    </a:ext>
                  </a:extLst>
                </a:gridCol>
                <a:gridCol w="500486">
                  <a:extLst>
                    <a:ext uri="{9D8B030D-6E8A-4147-A177-3AD203B41FA5}">
                      <a16:colId xmlns:a16="http://schemas.microsoft.com/office/drawing/2014/main" val="953217235"/>
                    </a:ext>
                  </a:extLst>
                </a:gridCol>
                <a:gridCol w="500486">
                  <a:extLst>
                    <a:ext uri="{9D8B030D-6E8A-4147-A177-3AD203B41FA5}">
                      <a16:colId xmlns:a16="http://schemas.microsoft.com/office/drawing/2014/main" val="1485054952"/>
                    </a:ext>
                  </a:extLst>
                </a:gridCol>
              </a:tblGrid>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1</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2815170993"/>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2098027584"/>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1948343956"/>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3584985657"/>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1</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1934653738"/>
                  </a:ext>
                </a:extLst>
              </a:tr>
            </a:tbl>
          </a:graphicData>
        </a:graphic>
      </p:graphicFrame>
      <p:graphicFrame>
        <p:nvGraphicFramePr>
          <p:cNvPr id="7" name="Table 6">
            <a:extLst>
              <a:ext uri="{FF2B5EF4-FFF2-40B4-BE49-F238E27FC236}">
                <a16:creationId xmlns:a16="http://schemas.microsoft.com/office/drawing/2014/main" id="{3CABC6BB-6BFA-874B-9F5B-D4DE67A7E1C9}"/>
              </a:ext>
            </a:extLst>
          </p:cNvPr>
          <p:cNvGraphicFramePr>
            <a:graphicFrameLocks noGrp="1"/>
          </p:cNvGraphicFramePr>
          <p:nvPr>
            <p:extLst>
              <p:ext uri="{D42A27DB-BD31-4B8C-83A1-F6EECF244321}">
                <p14:modId xmlns:p14="http://schemas.microsoft.com/office/powerpoint/2010/main" val="3895764596"/>
              </p:ext>
            </p:extLst>
          </p:nvPr>
        </p:nvGraphicFramePr>
        <p:xfrm>
          <a:off x="5229898" y="3212714"/>
          <a:ext cx="1732203" cy="1726611"/>
        </p:xfrm>
        <a:graphic>
          <a:graphicData uri="http://schemas.openxmlformats.org/drawingml/2006/table">
            <a:tbl>
              <a:tblPr/>
              <a:tblGrid>
                <a:gridCol w="577401">
                  <a:extLst>
                    <a:ext uri="{9D8B030D-6E8A-4147-A177-3AD203B41FA5}">
                      <a16:colId xmlns:a16="http://schemas.microsoft.com/office/drawing/2014/main" val="2109110565"/>
                    </a:ext>
                  </a:extLst>
                </a:gridCol>
                <a:gridCol w="577401">
                  <a:extLst>
                    <a:ext uri="{9D8B030D-6E8A-4147-A177-3AD203B41FA5}">
                      <a16:colId xmlns:a16="http://schemas.microsoft.com/office/drawing/2014/main" val="208185105"/>
                    </a:ext>
                  </a:extLst>
                </a:gridCol>
                <a:gridCol w="577401">
                  <a:extLst>
                    <a:ext uri="{9D8B030D-6E8A-4147-A177-3AD203B41FA5}">
                      <a16:colId xmlns:a16="http://schemas.microsoft.com/office/drawing/2014/main" val="3996050562"/>
                    </a:ext>
                  </a:extLst>
                </a:gridCol>
              </a:tblGrid>
              <a:tr h="575537">
                <a:tc>
                  <a:txBody>
                    <a:bodyPr/>
                    <a:lstStyle/>
                    <a:p>
                      <a:pPr algn="ctr" fontAlgn="b"/>
                      <a:r>
                        <a:rPr lang="en-HR" sz="3200" b="0" i="0" u="none" strike="noStrike">
                          <a:solidFill>
                            <a:srgbClr val="FFFFFF"/>
                          </a:solidFill>
                          <a:effectLst/>
                          <a:latin typeface="Calibri" panose="020F0502020204030204" pitchFamily="34" charset="0"/>
                        </a:rPr>
                        <a:t>2</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2</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2</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extLst>
                  <a:ext uri="{0D108BD9-81ED-4DB2-BD59-A6C34878D82A}">
                    <a16:rowId xmlns:a16="http://schemas.microsoft.com/office/drawing/2014/main" val="894491148"/>
                  </a:ext>
                </a:extLst>
              </a:tr>
              <a:tr h="575537">
                <a:tc>
                  <a:txBody>
                    <a:bodyPr/>
                    <a:lstStyle/>
                    <a:p>
                      <a:pPr algn="ctr" fontAlgn="b"/>
                      <a:r>
                        <a:rPr lang="en-HR" sz="3200" b="0" i="0" u="none" strike="noStrike">
                          <a:solidFill>
                            <a:srgbClr val="FFFFFF"/>
                          </a:solidFill>
                          <a:effectLst/>
                          <a:latin typeface="Calibri" panose="020F0502020204030204" pitchFamily="34" charset="0"/>
                        </a:rPr>
                        <a:t>1</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dirty="0">
                          <a:solidFill>
                            <a:srgbClr val="FFFFFF"/>
                          </a:solidFill>
                          <a:effectLst/>
                          <a:latin typeface="Calibri" panose="020F0502020204030204" pitchFamily="34" charset="0"/>
                        </a:rPr>
                        <a:t>1</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1</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extLst>
                  <a:ext uri="{0D108BD9-81ED-4DB2-BD59-A6C34878D82A}">
                    <a16:rowId xmlns:a16="http://schemas.microsoft.com/office/drawing/2014/main" val="3144260549"/>
                  </a:ext>
                </a:extLst>
              </a:tr>
              <a:tr h="575537">
                <a:tc>
                  <a:txBody>
                    <a:bodyPr/>
                    <a:lstStyle/>
                    <a:p>
                      <a:pPr algn="ctr" fontAlgn="b"/>
                      <a:r>
                        <a:rPr lang="en-HR" sz="3200" b="0" i="0" u="none" strike="noStrike">
                          <a:solidFill>
                            <a:srgbClr val="FFFFFF"/>
                          </a:solidFill>
                          <a:effectLst/>
                          <a:latin typeface="Calibri" panose="020F0502020204030204" pitchFamily="34" charset="0"/>
                        </a:rPr>
                        <a:t>0</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0</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dirty="0">
                          <a:solidFill>
                            <a:srgbClr val="FFFFFF"/>
                          </a:solidFill>
                          <a:effectLst/>
                          <a:latin typeface="Calibri" panose="020F0502020204030204" pitchFamily="34" charset="0"/>
                        </a:rPr>
                        <a:t>0</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extLst>
                  <a:ext uri="{0D108BD9-81ED-4DB2-BD59-A6C34878D82A}">
                    <a16:rowId xmlns:a16="http://schemas.microsoft.com/office/drawing/2014/main" val="1190914782"/>
                  </a:ext>
                </a:extLst>
              </a:tr>
            </a:tbl>
          </a:graphicData>
        </a:graphic>
      </p:graphicFrame>
      <p:graphicFrame>
        <p:nvGraphicFramePr>
          <p:cNvPr id="9" name="Table 8">
            <a:extLst>
              <a:ext uri="{FF2B5EF4-FFF2-40B4-BE49-F238E27FC236}">
                <a16:creationId xmlns:a16="http://schemas.microsoft.com/office/drawing/2014/main" id="{BE349192-C223-794A-B74E-B8A3AD52CC34}"/>
              </a:ext>
            </a:extLst>
          </p:cNvPr>
          <p:cNvGraphicFramePr>
            <a:graphicFrameLocks noGrp="1"/>
          </p:cNvGraphicFramePr>
          <p:nvPr>
            <p:extLst>
              <p:ext uri="{D42A27DB-BD31-4B8C-83A1-F6EECF244321}">
                <p14:modId xmlns:p14="http://schemas.microsoft.com/office/powerpoint/2010/main" val="416575994"/>
              </p:ext>
            </p:extLst>
          </p:nvPr>
        </p:nvGraphicFramePr>
        <p:xfrm>
          <a:off x="8667135" y="3212714"/>
          <a:ext cx="1956825" cy="1726611"/>
        </p:xfrm>
        <a:graphic>
          <a:graphicData uri="http://schemas.openxmlformats.org/drawingml/2006/table">
            <a:tbl>
              <a:tblPr/>
              <a:tblGrid>
                <a:gridCol w="652275">
                  <a:extLst>
                    <a:ext uri="{9D8B030D-6E8A-4147-A177-3AD203B41FA5}">
                      <a16:colId xmlns:a16="http://schemas.microsoft.com/office/drawing/2014/main" val="4056081992"/>
                    </a:ext>
                  </a:extLst>
                </a:gridCol>
                <a:gridCol w="652275">
                  <a:extLst>
                    <a:ext uri="{9D8B030D-6E8A-4147-A177-3AD203B41FA5}">
                      <a16:colId xmlns:a16="http://schemas.microsoft.com/office/drawing/2014/main" val="3360150524"/>
                    </a:ext>
                  </a:extLst>
                </a:gridCol>
                <a:gridCol w="652275">
                  <a:extLst>
                    <a:ext uri="{9D8B030D-6E8A-4147-A177-3AD203B41FA5}">
                      <a16:colId xmlns:a16="http://schemas.microsoft.com/office/drawing/2014/main" val="803930965"/>
                    </a:ext>
                  </a:extLst>
                </a:gridCol>
              </a:tblGrid>
              <a:tr h="575537">
                <a:tc>
                  <a:txBody>
                    <a:bodyPr/>
                    <a:lstStyle/>
                    <a:p>
                      <a:pPr algn="ctr" fontAlgn="b"/>
                      <a:r>
                        <a:rPr lang="en-HR" sz="3400" b="0" i="0" u="none" strike="noStrike">
                          <a:solidFill>
                            <a:srgbClr val="FFFFFF"/>
                          </a:solidFill>
                          <a:effectLst/>
                          <a:latin typeface="Calibri" panose="020F0502020204030204" pitchFamily="34" charset="0"/>
                        </a:rPr>
                        <a:t>4</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72A275"/>
                    </a:solidFill>
                  </a:tcPr>
                </a:tc>
                <a:tc>
                  <a:txBody>
                    <a:bodyPr/>
                    <a:lstStyle/>
                    <a:p>
                      <a:pPr algn="ctr" fontAlgn="b"/>
                      <a:r>
                        <a:rPr lang="en-HR" sz="3400" b="0" i="0" u="none" strike="noStrike" dirty="0">
                          <a:solidFill>
                            <a:srgbClr val="FFFFFF"/>
                          </a:solidFill>
                          <a:effectLst/>
                          <a:latin typeface="Calibri" panose="020F0502020204030204" pitchFamily="34" charset="0"/>
                        </a:rPr>
                        <a:t>4</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72A275"/>
                    </a:solidFill>
                  </a:tcPr>
                </a:tc>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extLst>
                  <a:ext uri="{0D108BD9-81ED-4DB2-BD59-A6C34878D82A}">
                    <a16:rowId xmlns:a16="http://schemas.microsoft.com/office/drawing/2014/main" val="1787879977"/>
                  </a:ext>
                </a:extLst>
              </a:tr>
              <a:tr h="575537">
                <a:tc>
                  <a:txBody>
                    <a:bodyPr/>
                    <a:lstStyle/>
                    <a:p>
                      <a:pPr algn="ctr" fontAlgn="b"/>
                      <a:r>
                        <a:rPr lang="en-HR" sz="3400" b="0" i="0" u="none" strike="noStrike">
                          <a:solidFill>
                            <a:srgbClr val="FFFFFF"/>
                          </a:solidFill>
                          <a:effectLst/>
                          <a:latin typeface="Calibri" panose="020F0502020204030204" pitchFamily="34" charset="0"/>
                        </a:rPr>
                        <a:t>5</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1B5E20"/>
                    </a:solidFill>
                  </a:tcPr>
                </a:tc>
                <a:tc>
                  <a:txBody>
                    <a:bodyPr/>
                    <a:lstStyle/>
                    <a:p>
                      <a:pPr algn="ctr" fontAlgn="b"/>
                      <a:r>
                        <a:rPr lang="en-HR" sz="3400" b="0" i="0" u="none" strike="noStrike">
                          <a:solidFill>
                            <a:srgbClr val="FFFFFF"/>
                          </a:solidFill>
                          <a:effectLst/>
                          <a:latin typeface="Calibri" panose="020F0502020204030204" pitchFamily="34" charset="0"/>
                        </a:rPr>
                        <a:t>5</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1B5E20"/>
                    </a:solidFill>
                  </a:tcPr>
                </a:tc>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extLst>
                  <a:ext uri="{0D108BD9-81ED-4DB2-BD59-A6C34878D82A}">
                    <a16:rowId xmlns:a16="http://schemas.microsoft.com/office/drawing/2014/main" val="460781123"/>
                  </a:ext>
                </a:extLst>
              </a:tr>
              <a:tr h="575537">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tc>
                  <a:txBody>
                    <a:bodyPr/>
                    <a:lstStyle/>
                    <a:p>
                      <a:pPr algn="ctr" fontAlgn="b"/>
                      <a:r>
                        <a:rPr lang="en-HR" sz="3400" b="0" i="0" u="none" strike="noStrike" dirty="0">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extLst>
                  <a:ext uri="{0D108BD9-81ED-4DB2-BD59-A6C34878D82A}">
                    <a16:rowId xmlns:a16="http://schemas.microsoft.com/office/drawing/2014/main" val="2163346947"/>
                  </a:ext>
                </a:extLst>
              </a:tr>
            </a:tbl>
          </a:graphicData>
        </a:graphic>
      </p:graphicFrame>
      <p:sp>
        <p:nvSpPr>
          <p:cNvPr id="19" name="TextBox 18">
            <a:extLst>
              <a:ext uri="{FF2B5EF4-FFF2-40B4-BE49-F238E27FC236}">
                <a16:creationId xmlns:a16="http://schemas.microsoft.com/office/drawing/2014/main" id="{FE231701-B5BE-2645-BF06-56DCA4C077BC}"/>
              </a:ext>
            </a:extLst>
          </p:cNvPr>
          <p:cNvSpPr txBox="1"/>
          <p:nvPr/>
        </p:nvSpPr>
        <p:spPr>
          <a:xfrm>
            <a:off x="4157609" y="3722076"/>
            <a:ext cx="439544" cy="707886"/>
          </a:xfrm>
          <a:prstGeom prst="rect">
            <a:avLst/>
          </a:prstGeom>
          <a:noFill/>
        </p:spPr>
        <p:txBody>
          <a:bodyPr wrap="none" rtlCol="0">
            <a:spAutoFit/>
          </a:bodyPr>
          <a:lstStyle/>
          <a:p>
            <a:r>
              <a:rPr lang="en-HR" sz="4000" dirty="0"/>
              <a:t>*</a:t>
            </a:r>
          </a:p>
        </p:txBody>
      </p:sp>
      <p:sp>
        <p:nvSpPr>
          <p:cNvPr id="20" name="TextBox 19">
            <a:extLst>
              <a:ext uri="{FF2B5EF4-FFF2-40B4-BE49-F238E27FC236}">
                <a16:creationId xmlns:a16="http://schemas.microsoft.com/office/drawing/2014/main" id="{B1AFB347-A7D1-FF41-B50B-CCE27BBF4962}"/>
              </a:ext>
            </a:extLst>
          </p:cNvPr>
          <p:cNvSpPr txBox="1"/>
          <p:nvPr/>
        </p:nvSpPr>
        <p:spPr>
          <a:xfrm>
            <a:off x="7627006" y="3722076"/>
            <a:ext cx="439544" cy="707886"/>
          </a:xfrm>
          <a:prstGeom prst="rect">
            <a:avLst/>
          </a:prstGeom>
          <a:noFill/>
        </p:spPr>
        <p:txBody>
          <a:bodyPr wrap="none" rtlCol="0">
            <a:spAutoFit/>
          </a:bodyPr>
          <a:lstStyle/>
          <a:p>
            <a:r>
              <a:rPr lang="en-HR" sz="4000" dirty="0"/>
              <a:t>=</a:t>
            </a:r>
          </a:p>
        </p:txBody>
      </p:sp>
    </p:spTree>
    <p:extLst>
      <p:ext uri="{BB962C8B-B14F-4D97-AF65-F5344CB8AC3E}">
        <p14:creationId xmlns:p14="http://schemas.microsoft.com/office/powerpoint/2010/main" val="2128505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8966C-3B02-5E45-8F22-C4DC6E967257}"/>
              </a:ext>
            </a:extLst>
          </p:cNvPr>
          <p:cNvSpPr>
            <a:spLocks noGrp="1"/>
          </p:cNvSpPr>
          <p:nvPr>
            <p:ph type="title"/>
          </p:nvPr>
        </p:nvSpPr>
        <p:spPr/>
        <p:txBody>
          <a:bodyPr/>
          <a:lstStyle/>
          <a:p>
            <a:r>
              <a:rPr lang="en-HR" dirty="0"/>
              <a:t>What is ML and why does it matter?</a:t>
            </a:r>
          </a:p>
        </p:txBody>
      </p:sp>
      <p:sp>
        <p:nvSpPr>
          <p:cNvPr id="3" name="Content Placeholder 2">
            <a:extLst>
              <a:ext uri="{FF2B5EF4-FFF2-40B4-BE49-F238E27FC236}">
                <a16:creationId xmlns:a16="http://schemas.microsoft.com/office/drawing/2014/main" id="{1F13D85A-01D1-8245-870B-5DFE68663DB0}"/>
              </a:ext>
            </a:extLst>
          </p:cNvPr>
          <p:cNvSpPr>
            <a:spLocks noGrp="1"/>
          </p:cNvSpPr>
          <p:nvPr>
            <p:ph idx="1"/>
          </p:nvPr>
        </p:nvSpPr>
        <p:spPr/>
        <p:txBody>
          <a:bodyPr/>
          <a:lstStyle/>
          <a:p>
            <a:r>
              <a:rPr lang="en-GB" b="1" dirty="0"/>
              <a:t>“Machine learning</a:t>
            </a:r>
            <a:r>
              <a:rPr lang="en-GB" dirty="0"/>
              <a:t> (</a:t>
            </a:r>
            <a:r>
              <a:rPr lang="en-GB" b="1" dirty="0"/>
              <a:t>ML</a:t>
            </a:r>
            <a:r>
              <a:rPr lang="en-GB" dirty="0"/>
              <a:t>) is the study of computer algorithms that can improve automatically through experience and by the use of data.” </a:t>
            </a:r>
            <a:r>
              <a:rPr lang="en-GB" sz="1800" i="1" dirty="0"/>
              <a:t>- Mitchell, Tom (1997)</a:t>
            </a:r>
            <a:endParaRPr lang="en-GB" i="1" dirty="0"/>
          </a:p>
          <a:p>
            <a:endParaRPr lang="en-GB" dirty="0"/>
          </a:p>
          <a:p>
            <a:r>
              <a:rPr lang="en-GB" dirty="0"/>
              <a:t>It is seen as a part of artificial intelligence</a:t>
            </a:r>
          </a:p>
          <a:p>
            <a:endParaRPr lang="en-GB" dirty="0"/>
          </a:p>
          <a:p>
            <a:r>
              <a:rPr lang="en-GB" dirty="0"/>
              <a:t>Machine learning algorithms build a model based on sample data, known as training data, in order to make predictions or decisions without being explicitly programmed to do so.</a:t>
            </a:r>
            <a:endParaRPr lang="en-HR" dirty="0"/>
          </a:p>
        </p:txBody>
      </p:sp>
    </p:spTree>
    <p:extLst>
      <p:ext uri="{BB962C8B-B14F-4D97-AF65-F5344CB8AC3E}">
        <p14:creationId xmlns:p14="http://schemas.microsoft.com/office/powerpoint/2010/main" val="3809169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CNN – Convolutional layer (Padding)</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fontScale="70000" lnSpcReduction="20000"/>
          </a:bodyPr>
          <a:lstStyle/>
          <a:p>
            <a:r>
              <a:rPr lang="en-GB" dirty="0"/>
              <a:t>From the previous example, we can see that we used the filter to extract important features/edges from input data. But one thing is to notice: the size of the input matrix has shrunk. Sometimes that is not important but imagine some useful information was contained in the corners of the input data and after convolution, it was gone.</a:t>
            </a:r>
          </a:p>
          <a:p>
            <a:endParaRPr lang="en-GB" dirty="0"/>
          </a:p>
          <a:p>
            <a:r>
              <a:rPr lang="en-GB" dirty="0"/>
              <a:t>To battle this problem we have to apply </a:t>
            </a:r>
            <a:r>
              <a:rPr lang="en-GB" b="1" dirty="0"/>
              <a:t>padding</a:t>
            </a:r>
            <a:r>
              <a:rPr lang="en-GB" dirty="0"/>
              <a:t> to our input data. There is two kinds of padding:</a:t>
            </a:r>
          </a:p>
          <a:p>
            <a:pPr lvl="1"/>
            <a:r>
              <a:rPr lang="en-GB" b="1" dirty="0"/>
              <a:t>valid</a:t>
            </a:r>
            <a:endParaRPr lang="en-GB" dirty="0"/>
          </a:p>
          <a:p>
            <a:pPr lvl="1"/>
            <a:r>
              <a:rPr lang="en-GB" b="1" dirty="0"/>
              <a:t>same</a:t>
            </a:r>
          </a:p>
          <a:p>
            <a:pPr marL="0" indent="0">
              <a:buNone/>
            </a:pPr>
            <a:endParaRPr lang="en-GB" dirty="0"/>
          </a:p>
          <a:p>
            <a:r>
              <a:rPr lang="en-GB" dirty="0"/>
              <a:t>Previously we saw </a:t>
            </a:r>
            <a:r>
              <a:rPr lang="en-GB" i="1" dirty="0"/>
              <a:t>valid</a:t>
            </a:r>
            <a:r>
              <a:rPr lang="en-GB" dirty="0"/>
              <a:t> padding which means no change to input data.</a:t>
            </a:r>
          </a:p>
          <a:p>
            <a:pPr marL="0" indent="0">
              <a:buNone/>
            </a:pPr>
            <a:endParaRPr lang="en-GB" dirty="0"/>
          </a:p>
          <a:p>
            <a:r>
              <a:rPr lang="en-GB" dirty="0"/>
              <a:t>When we use the </a:t>
            </a:r>
            <a:r>
              <a:rPr lang="en-GB" i="1" dirty="0"/>
              <a:t>same</a:t>
            </a:r>
            <a:r>
              <a:rPr lang="en-GB" dirty="0"/>
              <a:t> padding our input data is padded with zeros to keep the original data size in the output. The number of rows and columns of zeros padded around data is determined by the size od the data and filter size.</a:t>
            </a:r>
          </a:p>
          <a:p>
            <a:endParaRPr lang="en-GB" i="1" dirty="0"/>
          </a:p>
          <a:p>
            <a:r>
              <a:rPr lang="en-GB" i="1" dirty="0"/>
              <a:t>Paddings can be seen in </a:t>
            </a:r>
            <a:r>
              <a:rPr lang="en-GB" i="1" dirty="0" err="1"/>
              <a:t>demo.xlsx</a:t>
            </a:r>
            <a:r>
              <a:rPr lang="en-GB" i="1" dirty="0"/>
              <a:t>-Padding</a:t>
            </a:r>
            <a:endParaRPr lang="en-GB" dirty="0"/>
          </a:p>
          <a:p>
            <a:pPr marL="0" indent="0">
              <a:buNone/>
            </a:pPr>
            <a:endParaRPr lang="en-HR" dirty="0"/>
          </a:p>
        </p:txBody>
      </p:sp>
    </p:spTree>
    <p:extLst>
      <p:ext uri="{BB962C8B-B14F-4D97-AF65-F5344CB8AC3E}">
        <p14:creationId xmlns:p14="http://schemas.microsoft.com/office/powerpoint/2010/main" val="971216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28448-8FE7-A845-8401-0BE964D56952}"/>
              </a:ext>
            </a:extLst>
          </p:cNvPr>
          <p:cNvSpPr>
            <a:spLocks noGrp="1"/>
          </p:cNvSpPr>
          <p:nvPr>
            <p:ph type="title"/>
          </p:nvPr>
        </p:nvSpPr>
        <p:spPr/>
        <p:txBody>
          <a:bodyPr/>
          <a:lstStyle/>
          <a:p>
            <a:r>
              <a:rPr lang="en-HR" dirty="0"/>
              <a:t>CNN – Convolutional layer (Stride)</a:t>
            </a:r>
          </a:p>
        </p:txBody>
      </p:sp>
      <p:sp>
        <p:nvSpPr>
          <p:cNvPr id="3" name="Content Placeholder 2">
            <a:extLst>
              <a:ext uri="{FF2B5EF4-FFF2-40B4-BE49-F238E27FC236}">
                <a16:creationId xmlns:a16="http://schemas.microsoft.com/office/drawing/2014/main" id="{ECE7BACA-73CA-7741-9E2E-B677BC2184D6}"/>
              </a:ext>
            </a:extLst>
          </p:cNvPr>
          <p:cNvSpPr>
            <a:spLocks noGrp="1"/>
          </p:cNvSpPr>
          <p:nvPr>
            <p:ph idx="1"/>
          </p:nvPr>
        </p:nvSpPr>
        <p:spPr/>
        <p:txBody>
          <a:bodyPr>
            <a:normAutofit fontScale="92500" lnSpcReduction="20000"/>
          </a:bodyPr>
          <a:lstStyle/>
          <a:p>
            <a:r>
              <a:rPr lang="en-GB" dirty="0"/>
              <a:t>There is another parameter we can control called </a:t>
            </a:r>
            <a:r>
              <a:rPr lang="en-GB" b="1" dirty="0"/>
              <a:t>stride</a:t>
            </a:r>
            <a:r>
              <a:rPr lang="en-GB" dirty="0"/>
              <a:t>. We mentioned that in process of convolving we move the filter across the matrix pixel by pixel from the left-upper corner to the down-right corner.</a:t>
            </a:r>
          </a:p>
          <a:p>
            <a:endParaRPr lang="en-GB" b="1" dirty="0"/>
          </a:p>
          <a:p>
            <a:r>
              <a:rPr lang="en-GB" dirty="0"/>
              <a:t>The </a:t>
            </a:r>
            <a:r>
              <a:rPr lang="en-GB" b="1" dirty="0"/>
              <a:t>stride</a:t>
            </a:r>
            <a:r>
              <a:rPr lang="en-GB" dirty="0"/>
              <a:t> parameter is then defined as </a:t>
            </a:r>
            <a:r>
              <a:rPr lang="en-GB" b="1" dirty="0"/>
              <a:t>1</a:t>
            </a:r>
            <a:r>
              <a:rPr lang="en-GB" dirty="0"/>
              <a:t> or </a:t>
            </a:r>
            <a:r>
              <a:rPr lang="en-GB" b="1" dirty="0"/>
              <a:t>(1, 1)</a:t>
            </a:r>
            <a:r>
              <a:rPr lang="en-GB" dirty="0"/>
              <a:t> which means that we slide a filter pixel by pixel.</a:t>
            </a:r>
          </a:p>
          <a:p>
            <a:endParaRPr lang="en-GB" dirty="0"/>
          </a:p>
          <a:p>
            <a:r>
              <a:rPr lang="en-GB" dirty="0"/>
              <a:t>Setting different values for this parameter will alter sliding </a:t>
            </a:r>
            <a:r>
              <a:rPr lang="en-GB" dirty="0" err="1"/>
              <a:t>behavior</a:t>
            </a:r>
            <a:r>
              <a:rPr lang="en-GB" dirty="0"/>
              <a:t>, the first part of the parameter is the number of pixel to slide towards the right and second part is the number of pixels to slide towards the bottom (</a:t>
            </a:r>
            <a:r>
              <a:rPr lang="en-GB" dirty="0" err="1"/>
              <a:t>eg.</a:t>
            </a:r>
            <a:r>
              <a:rPr lang="en-GB" dirty="0"/>
              <a:t> </a:t>
            </a:r>
            <a:r>
              <a:rPr lang="en-GB" i="1" dirty="0"/>
              <a:t>(2, 2)</a:t>
            </a:r>
            <a:r>
              <a:rPr lang="en-GB" dirty="0"/>
              <a:t> or </a:t>
            </a:r>
            <a:r>
              <a:rPr lang="en-GB" i="1" dirty="0"/>
              <a:t>2</a:t>
            </a:r>
            <a:r>
              <a:rPr lang="en-GB" dirty="0"/>
              <a:t>, </a:t>
            </a:r>
            <a:r>
              <a:rPr lang="en-GB" i="1" dirty="0"/>
              <a:t>(3, 3)</a:t>
            </a:r>
            <a:r>
              <a:rPr lang="en-GB" dirty="0"/>
              <a:t> or </a:t>
            </a:r>
            <a:r>
              <a:rPr lang="en-GB" i="1" dirty="0"/>
              <a:t>3</a:t>
            </a:r>
            <a:r>
              <a:rPr lang="en-GB" dirty="0"/>
              <a:t>, etc).</a:t>
            </a:r>
          </a:p>
          <a:p>
            <a:endParaRPr lang="en-GB" dirty="0"/>
          </a:p>
          <a:p>
            <a:r>
              <a:rPr lang="en-GB" i="1" dirty="0"/>
              <a:t>Strides can be seen in </a:t>
            </a:r>
            <a:r>
              <a:rPr lang="en-GB" i="1" dirty="0" err="1"/>
              <a:t>demo.xlsx</a:t>
            </a:r>
            <a:r>
              <a:rPr lang="en-GB" i="1" dirty="0"/>
              <a:t>-Stride</a:t>
            </a:r>
            <a:br>
              <a:rPr lang="en-GB" dirty="0"/>
            </a:br>
            <a:endParaRPr lang="en-HR" dirty="0"/>
          </a:p>
        </p:txBody>
      </p:sp>
    </p:spTree>
    <p:extLst>
      <p:ext uri="{BB962C8B-B14F-4D97-AF65-F5344CB8AC3E}">
        <p14:creationId xmlns:p14="http://schemas.microsoft.com/office/powerpoint/2010/main" val="1987646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46B6-E2D3-064E-9758-C78E4CCF3D72}"/>
              </a:ext>
            </a:extLst>
          </p:cNvPr>
          <p:cNvSpPr>
            <a:spLocks noGrp="1"/>
          </p:cNvSpPr>
          <p:nvPr>
            <p:ph type="title"/>
          </p:nvPr>
        </p:nvSpPr>
        <p:spPr/>
        <p:txBody>
          <a:bodyPr/>
          <a:lstStyle/>
          <a:p>
            <a:r>
              <a:rPr lang="en-HR" dirty="0"/>
              <a:t>CNN – Pooling layer</a:t>
            </a:r>
          </a:p>
        </p:txBody>
      </p:sp>
      <p:sp>
        <p:nvSpPr>
          <p:cNvPr id="3" name="Content Placeholder 2">
            <a:extLst>
              <a:ext uri="{FF2B5EF4-FFF2-40B4-BE49-F238E27FC236}">
                <a16:creationId xmlns:a16="http://schemas.microsoft.com/office/drawing/2014/main" id="{64332913-BA7E-6B4E-BAD5-F91C045C8547}"/>
              </a:ext>
            </a:extLst>
          </p:cNvPr>
          <p:cNvSpPr>
            <a:spLocks noGrp="1"/>
          </p:cNvSpPr>
          <p:nvPr>
            <p:ph idx="1"/>
          </p:nvPr>
        </p:nvSpPr>
        <p:spPr/>
        <p:txBody>
          <a:bodyPr>
            <a:normAutofit fontScale="77500" lnSpcReduction="20000"/>
          </a:bodyPr>
          <a:lstStyle/>
          <a:p>
            <a:r>
              <a:rPr lang="en-GB" dirty="0"/>
              <a:t>A pooling layer is a kind of layer that reduces the dimension of the input data while extracting it's most important features.</a:t>
            </a:r>
          </a:p>
          <a:p>
            <a:endParaRPr lang="en-GB" dirty="0"/>
          </a:p>
          <a:p>
            <a:r>
              <a:rPr lang="en-GB" dirty="0"/>
              <a:t>Typically added after convolution layer in CNN</a:t>
            </a:r>
          </a:p>
          <a:p>
            <a:endParaRPr lang="en-GB" dirty="0"/>
          </a:p>
          <a:p>
            <a:r>
              <a:rPr lang="en-GB" dirty="0"/>
              <a:t>A few versions:</a:t>
            </a:r>
          </a:p>
          <a:p>
            <a:pPr lvl="1"/>
            <a:r>
              <a:rPr lang="en-GB" b="1" dirty="0"/>
              <a:t>Mean pooling:</a:t>
            </a:r>
            <a:r>
              <a:rPr lang="en-GB" dirty="0"/>
              <a:t> calculates mean within the pooling frame.</a:t>
            </a:r>
          </a:p>
          <a:p>
            <a:pPr lvl="1"/>
            <a:r>
              <a:rPr lang="en-GB" b="1" dirty="0"/>
              <a:t>Sum Pooling:</a:t>
            </a:r>
            <a:r>
              <a:rPr lang="en-GB" dirty="0"/>
              <a:t> sum of values within the pooling frame.</a:t>
            </a:r>
          </a:p>
          <a:p>
            <a:pPr lvl="1"/>
            <a:r>
              <a:rPr lang="en-GB" b="1" dirty="0"/>
              <a:t>Max pooling:</a:t>
            </a:r>
            <a:r>
              <a:rPr lang="en-GB" dirty="0"/>
              <a:t> takes a maximum value within the pooling frame. This version is more widely used.</a:t>
            </a:r>
          </a:p>
          <a:p>
            <a:pPr lvl="1"/>
            <a:endParaRPr lang="en-GB" dirty="0"/>
          </a:p>
          <a:p>
            <a:r>
              <a:rPr lang="en-GB" dirty="0"/>
              <a:t>The pooling layer work similarly to the convolutional layer, i.e. it doesn’t do matrix multiplication with filter</a:t>
            </a:r>
          </a:p>
          <a:p>
            <a:endParaRPr lang="en-GB" dirty="0"/>
          </a:p>
          <a:p>
            <a:r>
              <a:rPr lang="en-GB" i="1" dirty="0"/>
              <a:t>Pooling can be seen in </a:t>
            </a:r>
            <a:r>
              <a:rPr lang="en-GB" i="1" dirty="0" err="1"/>
              <a:t>demo.xlsx</a:t>
            </a:r>
            <a:r>
              <a:rPr lang="en-GB" i="1" dirty="0"/>
              <a:t>-Pooling</a:t>
            </a:r>
            <a:endParaRPr lang="en-GB" dirty="0"/>
          </a:p>
          <a:p>
            <a:endParaRPr lang="en-GB" dirty="0"/>
          </a:p>
          <a:p>
            <a:endParaRPr lang="en-HR" dirty="0"/>
          </a:p>
        </p:txBody>
      </p:sp>
    </p:spTree>
    <p:extLst>
      <p:ext uri="{BB962C8B-B14F-4D97-AF65-F5344CB8AC3E}">
        <p14:creationId xmlns:p14="http://schemas.microsoft.com/office/powerpoint/2010/main" val="4202287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99E77-9B96-3D45-BB49-A089CAAE6DBE}"/>
              </a:ext>
            </a:extLst>
          </p:cNvPr>
          <p:cNvSpPr>
            <a:spLocks noGrp="1"/>
          </p:cNvSpPr>
          <p:nvPr>
            <p:ph type="title"/>
          </p:nvPr>
        </p:nvSpPr>
        <p:spPr/>
        <p:txBody>
          <a:bodyPr/>
          <a:lstStyle/>
          <a:p>
            <a:r>
              <a:rPr lang="en-GB" b="1" dirty="0"/>
              <a:t>Complete CNN network</a:t>
            </a:r>
            <a:endParaRPr lang="en-HR" dirty="0"/>
          </a:p>
        </p:txBody>
      </p:sp>
      <p:sp>
        <p:nvSpPr>
          <p:cNvPr id="3" name="Content Placeholder 2">
            <a:extLst>
              <a:ext uri="{FF2B5EF4-FFF2-40B4-BE49-F238E27FC236}">
                <a16:creationId xmlns:a16="http://schemas.microsoft.com/office/drawing/2014/main" id="{0F4C98B0-CEA6-D24A-8DBB-1EC027BB5211}"/>
              </a:ext>
            </a:extLst>
          </p:cNvPr>
          <p:cNvSpPr>
            <a:spLocks noGrp="1"/>
          </p:cNvSpPr>
          <p:nvPr>
            <p:ph idx="1"/>
          </p:nvPr>
        </p:nvSpPr>
        <p:spPr/>
        <p:txBody>
          <a:bodyPr/>
          <a:lstStyle/>
          <a:p>
            <a:r>
              <a:rPr lang="en-GB" dirty="0"/>
              <a:t>We are now ready to complete our CNN network</a:t>
            </a:r>
          </a:p>
          <a:p>
            <a:endParaRPr lang="en-GB" dirty="0"/>
          </a:p>
          <a:p>
            <a:pPr marL="0" indent="0">
              <a:buNone/>
            </a:pPr>
            <a:endParaRPr lang="en-HR" dirty="0"/>
          </a:p>
        </p:txBody>
      </p:sp>
      <p:pic>
        <p:nvPicPr>
          <p:cNvPr id="5" name="Picture 4" descr="Diagram, engineering drawing&#10;&#10;Description automatically generated">
            <a:extLst>
              <a:ext uri="{FF2B5EF4-FFF2-40B4-BE49-F238E27FC236}">
                <a16:creationId xmlns:a16="http://schemas.microsoft.com/office/drawing/2014/main" id="{E8981195-9B74-6B42-80FE-387C153B829E}"/>
              </a:ext>
            </a:extLst>
          </p:cNvPr>
          <p:cNvPicPr>
            <a:picLocks noChangeAspect="1"/>
          </p:cNvPicPr>
          <p:nvPr/>
        </p:nvPicPr>
        <p:blipFill>
          <a:blip r:embed="rId3"/>
          <a:stretch>
            <a:fillRect/>
          </a:stretch>
        </p:blipFill>
        <p:spPr>
          <a:xfrm>
            <a:off x="1224859" y="2770470"/>
            <a:ext cx="10074864" cy="3406493"/>
          </a:xfrm>
          <a:prstGeom prst="rect">
            <a:avLst/>
          </a:prstGeom>
        </p:spPr>
      </p:pic>
    </p:spTree>
    <p:extLst>
      <p:ext uri="{BB962C8B-B14F-4D97-AF65-F5344CB8AC3E}">
        <p14:creationId xmlns:p14="http://schemas.microsoft.com/office/powerpoint/2010/main" val="23131736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06638-C96E-AE4A-A8D5-ABDC6C390030}"/>
              </a:ext>
            </a:extLst>
          </p:cNvPr>
          <p:cNvSpPr>
            <a:spLocks noGrp="1"/>
          </p:cNvSpPr>
          <p:nvPr>
            <p:ph type="title"/>
          </p:nvPr>
        </p:nvSpPr>
        <p:spPr/>
        <p:txBody>
          <a:bodyPr/>
          <a:lstStyle/>
          <a:p>
            <a:r>
              <a:rPr lang="en-GB" b="1" dirty="0"/>
              <a:t>Complete CNN network - Python</a:t>
            </a:r>
            <a:endParaRPr lang="en-HR" dirty="0"/>
          </a:p>
        </p:txBody>
      </p:sp>
      <p:sp>
        <p:nvSpPr>
          <p:cNvPr id="3" name="Content Placeholder 2">
            <a:extLst>
              <a:ext uri="{FF2B5EF4-FFF2-40B4-BE49-F238E27FC236}">
                <a16:creationId xmlns:a16="http://schemas.microsoft.com/office/drawing/2014/main" id="{642B58C6-884B-9749-976E-CBECB579E2EA}"/>
              </a:ext>
            </a:extLst>
          </p:cNvPr>
          <p:cNvSpPr>
            <a:spLocks noGrp="1"/>
          </p:cNvSpPr>
          <p:nvPr>
            <p:ph idx="1"/>
          </p:nvPr>
        </p:nvSpPr>
        <p:spPr/>
        <p:txBody>
          <a:bodyPr>
            <a:normAutofit fontScale="77500" lnSpcReduction="20000"/>
          </a:bodyPr>
          <a:lstStyle/>
          <a:p>
            <a:endParaRPr lang="en-HR" dirty="0"/>
          </a:p>
          <a:p>
            <a:endParaRPr lang="en-HR" dirty="0"/>
          </a:p>
          <a:p>
            <a:endParaRPr lang="en-HR" dirty="0"/>
          </a:p>
          <a:p>
            <a:endParaRPr lang="en-HR" dirty="0"/>
          </a:p>
          <a:p>
            <a:endParaRPr lang="en-HR" dirty="0"/>
          </a:p>
          <a:p>
            <a:endParaRPr lang="en-HR" dirty="0"/>
          </a:p>
          <a:p>
            <a:endParaRPr lang="en-HR" dirty="0"/>
          </a:p>
          <a:p>
            <a:endParaRPr lang="en-HR" dirty="0"/>
          </a:p>
          <a:p>
            <a:endParaRPr lang="en-GB" sz="2000" i="1" dirty="0"/>
          </a:p>
          <a:p>
            <a:endParaRPr lang="en-GB" sz="2000" i="1" dirty="0"/>
          </a:p>
          <a:p>
            <a:r>
              <a:rPr lang="en-GB" sz="2000" i="1" dirty="0"/>
              <a:t>Full network can be seen in </a:t>
            </a:r>
            <a:r>
              <a:rPr lang="en-GB" sz="2000" i="1" dirty="0" err="1"/>
              <a:t>demo.xlsx</a:t>
            </a:r>
            <a:r>
              <a:rPr lang="en-GB" sz="2000" i="1" dirty="0"/>
              <a:t>-Full network</a:t>
            </a:r>
            <a:endParaRPr lang="en-GB" sz="2000" dirty="0"/>
          </a:p>
          <a:p>
            <a:endParaRPr lang="en-HR" dirty="0"/>
          </a:p>
        </p:txBody>
      </p:sp>
      <p:pic>
        <p:nvPicPr>
          <p:cNvPr id="10" name="Picture 9">
            <a:extLst>
              <a:ext uri="{FF2B5EF4-FFF2-40B4-BE49-F238E27FC236}">
                <a16:creationId xmlns:a16="http://schemas.microsoft.com/office/drawing/2014/main" id="{FA03671F-C92A-E045-A174-D3A663BBCE2A}"/>
              </a:ext>
            </a:extLst>
          </p:cNvPr>
          <p:cNvPicPr>
            <a:picLocks noChangeAspect="1"/>
          </p:cNvPicPr>
          <p:nvPr/>
        </p:nvPicPr>
        <p:blipFill>
          <a:blip r:embed="rId2"/>
          <a:stretch>
            <a:fillRect/>
          </a:stretch>
        </p:blipFill>
        <p:spPr>
          <a:xfrm>
            <a:off x="1162664" y="1891993"/>
            <a:ext cx="10573020" cy="3535251"/>
          </a:xfrm>
          <a:prstGeom prst="rect">
            <a:avLst/>
          </a:prstGeom>
        </p:spPr>
      </p:pic>
    </p:spTree>
    <p:extLst>
      <p:ext uri="{BB962C8B-B14F-4D97-AF65-F5344CB8AC3E}">
        <p14:creationId xmlns:p14="http://schemas.microsoft.com/office/powerpoint/2010/main" val="4143457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E459E-D152-024D-92F0-3A29BD6FE477}"/>
              </a:ext>
            </a:extLst>
          </p:cNvPr>
          <p:cNvSpPr>
            <a:spLocks noGrp="1"/>
          </p:cNvSpPr>
          <p:nvPr>
            <p:ph type="title"/>
          </p:nvPr>
        </p:nvSpPr>
        <p:spPr/>
        <p:txBody>
          <a:bodyPr/>
          <a:lstStyle/>
          <a:p>
            <a:r>
              <a:rPr lang="en-HR" dirty="0"/>
              <a:t>The end</a:t>
            </a:r>
          </a:p>
        </p:txBody>
      </p:sp>
      <p:sp>
        <p:nvSpPr>
          <p:cNvPr id="3" name="Content Placeholder 2">
            <a:extLst>
              <a:ext uri="{FF2B5EF4-FFF2-40B4-BE49-F238E27FC236}">
                <a16:creationId xmlns:a16="http://schemas.microsoft.com/office/drawing/2014/main" id="{D9ED18FA-104D-EF45-98D6-9D1066E12244}"/>
              </a:ext>
            </a:extLst>
          </p:cNvPr>
          <p:cNvSpPr>
            <a:spLocks noGrp="1"/>
          </p:cNvSpPr>
          <p:nvPr>
            <p:ph idx="1"/>
          </p:nvPr>
        </p:nvSpPr>
        <p:spPr>
          <a:xfrm>
            <a:off x="838200" y="1840373"/>
            <a:ext cx="10515600" cy="4351338"/>
          </a:xfrm>
        </p:spPr>
        <p:txBody>
          <a:bodyPr/>
          <a:lstStyle/>
          <a:p>
            <a:r>
              <a:rPr lang="en-HR" dirty="0"/>
              <a:t>All materials are available online:</a:t>
            </a:r>
            <a:endParaRPr lang="en-GB" dirty="0"/>
          </a:p>
          <a:p>
            <a:pPr lvl="1"/>
            <a:r>
              <a:rPr lang="en-HR" dirty="0"/>
              <a:t>Presentation</a:t>
            </a:r>
          </a:p>
          <a:p>
            <a:pPr lvl="1"/>
            <a:r>
              <a:rPr lang="en-HR" dirty="0"/>
              <a:t>Demo excel with operations</a:t>
            </a:r>
          </a:p>
          <a:p>
            <a:pPr lvl="1"/>
            <a:r>
              <a:rPr lang="en-HR" dirty="0"/>
              <a:t>Python jupyter notebook</a:t>
            </a:r>
          </a:p>
          <a:p>
            <a:pPr lvl="1"/>
            <a:r>
              <a:rPr lang="en-HR" dirty="0"/>
              <a:t>Link: </a:t>
            </a:r>
            <a:r>
              <a:rPr lang="en-GB" dirty="0">
                <a:hlinkClick r:id="rId2"/>
              </a:rPr>
              <a:t>https://github.com/RomeoSajina/AI-Tutorials/tree/master/intro-to-ml-and-cnns</a:t>
            </a:r>
            <a:endParaRPr lang="en-GB" dirty="0"/>
          </a:p>
          <a:p>
            <a:pPr lvl="2"/>
            <a:r>
              <a:rPr lang="en-GB" sz="1800" dirty="0"/>
              <a:t>or</a:t>
            </a:r>
            <a:r>
              <a:rPr lang="en-HR" sz="1800" dirty="0"/>
              <a:t>: </a:t>
            </a:r>
            <a:r>
              <a:rPr lang="en-GB" sz="1800" dirty="0">
                <a:hlinkClick r:id="rId3"/>
              </a:rPr>
              <a:t>https://</a:t>
            </a:r>
            <a:r>
              <a:rPr lang="en-GB" sz="1800" dirty="0" err="1">
                <a:hlinkClick r:id="rId3"/>
              </a:rPr>
              <a:t>bit.ly</a:t>
            </a:r>
            <a:r>
              <a:rPr lang="en-GB" sz="1800" dirty="0">
                <a:hlinkClick r:id="rId3"/>
              </a:rPr>
              <a:t>/3uzfIq9</a:t>
            </a:r>
            <a:endParaRPr lang="en-HR" sz="1800" dirty="0"/>
          </a:p>
          <a:p>
            <a:pPr marL="457200" lvl="1" indent="0">
              <a:buNone/>
            </a:pPr>
            <a:endParaRPr lang="en-HR" dirty="0"/>
          </a:p>
          <a:p>
            <a:pPr marL="457200" lvl="1" indent="0">
              <a:buNone/>
            </a:pPr>
            <a:endParaRPr lang="en-HR" dirty="0"/>
          </a:p>
          <a:p>
            <a:r>
              <a:rPr lang="en-HR" dirty="0"/>
              <a:t>Where to next:</a:t>
            </a:r>
          </a:p>
          <a:p>
            <a:pPr lvl="1"/>
            <a:r>
              <a:rPr lang="en-GB" dirty="0"/>
              <a:t>Visualize neural network model with </a:t>
            </a:r>
            <a:r>
              <a:rPr lang="en-GB" dirty="0">
                <a:hlinkClick r:id="rId4"/>
              </a:rPr>
              <a:t>TensorSpace.js</a:t>
            </a:r>
            <a:endParaRPr lang="en-GB" dirty="0"/>
          </a:p>
          <a:p>
            <a:pPr lvl="1"/>
            <a:r>
              <a:rPr lang="en-GB" dirty="0"/>
              <a:t>Configure and test your NN in the browser with </a:t>
            </a:r>
            <a:r>
              <a:rPr lang="en-GB" dirty="0">
                <a:hlinkClick r:id="rId5"/>
              </a:rPr>
              <a:t>Neural network playground</a:t>
            </a:r>
            <a:endParaRPr lang="en-HR" dirty="0"/>
          </a:p>
        </p:txBody>
      </p:sp>
    </p:spTree>
    <p:extLst>
      <p:ext uri="{BB962C8B-B14F-4D97-AF65-F5344CB8AC3E}">
        <p14:creationId xmlns:p14="http://schemas.microsoft.com/office/powerpoint/2010/main" val="2907776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16EB8-6E54-6444-B729-83D0608ED013}"/>
              </a:ext>
            </a:extLst>
          </p:cNvPr>
          <p:cNvSpPr>
            <a:spLocks noGrp="1"/>
          </p:cNvSpPr>
          <p:nvPr>
            <p:ph type="title"/>
          </p:nvPr>
        </p:nvSpPr>
        <p:spPr>
          <a:xfrm>
            <a:off x="989888" y="634181"/>
            <a:ext cx="4944152" cy="1622321"/>
          </a:xfrm>
        </p:spPr>
        <p:txBody>
          <a:bodyPr>
            <a:normAutofit/>
          </a:bodyPr>
          <a:lstStyle/>
          <a:p>
            <a:r>
              <a:rPr lang="en-HR" dirty="0"/>
              <a:t>What is ML and why   does it matter?</a:t>
            </a:r>
          </a:p>
        </p:txBody>
      </p:sp>
      <p:sp>
        <p:nvSpPr>
          <p:cNvPr id="15" name="Content Placeholder 7">
            <a:extLst>
              <a:ext uri="{FF2B5EF4-FFF2-40B4-BE49-F238E27FC236}">
                <a16:creationId xmlns:a16="http://schemas.microsoft.com/office/drawing/2014/main" id="{DC0CA74E-C585-03F2-8645-24A4D0942180}"/>
              </a:ext>
            </a:extLst>
          </p:cNvPr>
          <p:cNvSpPr>
            <a:spLocks noGrp="1"/>
          </p:cNvSpPr>
          <p:nvPr>
            <p:ph idx="1"/>
          </p:nvPr>
        </p:nvSpPr>
        <p:spPr>
          <a:xfrm>
            <a:off x="648930" y="2438400"/>
            <a:ext cx="4944151" cy="3785419"/>
          </a:xfrm>
        </p:spPr>
        <p:txBody>
          <a:bodyPr>
            <a:normAutofit/>
          </a:bodyPr>
          <a:lstStyle/>
          <a:p>
            <a:r>
              <a:rPr lang="en-US" sz="2400" dirty="0"/>
              <a:t>We are given a task to recognize cats and dogs in the images.</a:t>
            </a:r>
          </a:p>
          <a:p>
            <a:endParaRPr lang="en-US" sz="2400" dirty="0"/>
          </a:p>
          <a:p>
            <a:r>
              <a:rPr lang="en-US" sz="2400" dirty="0"/>
              <a:t>The solution must be automated, so what can be our approach?</a:t>
            </a:r>
          </a:p>
          <a:p>
            <a:pPr lvl="1"/>
            <a:r>
              <a:rPr lang="en-US" sz="2000" dirty="0"/>
              <a:t>Logic and Rule-Based Approach</a:t>
            </a:r>
          </a:p>
          <a:p>
            <a:pPr lvl="1"/>
            <a:r>
              <a:rPr lang="en-US" sz="2000" dirty="0"/>
              <a:t>Machine Learning (Pattern-Based Approach)</a:t>
            </a:r>
          </a:p>
        </p:txBody>
      </p:sp>
      <p:pic>
        <p:nvPicPr>
          <p:cNvPr id="4" name="Content Placeholder 3">
            <a:extLst>
              <a:ext uri="{FF2B5EF4-FFF2-40B4-BE49-F238E27FC236}">
                <a16:creationId xmlns:a16="http://schemas.microsoft.com/office/drawing/2014/main" id="{14277E02-5027-844C-9918-75EE3FCC7F98}"/>
              </a:ext>
            </a:extLst>
          </p:cNvPr>
          <p:cNvPicPr>
            <a:picLocks noChangeAspect="1"/>
          </p:cNvPicPr>
          <p:nvPr/>
        </p:nvPicPr>
        <p:blipFill>
          <a:blip r:embed="rId2"/>
          <a:stretch>
            <a:fillRect/>
          </a:stretch>
        </p:blipFill>
        <p:spPr>
          <a:xfrm>
            <a:off x="6904709" y="2168633"/>
            <a:ext cx="4475531" cy="2517486"/>
          </a:xfrm>
          <a:prstGeom prst="rect">
            <a:avLst/>
          </a:prstGeom>
          <a:effectLst/>
        </p:spPr>
      </p:pic>
    </p:spTree>
    <p:extLst>
      <p:ext uri="{BB962C8B-B14F-4D97-AF65-F5344CB8AC3E}">
        <p14:creationId xmlns:p14="http://schemas.microsoft.com/office/powerpoint/2010/main" val="297839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3CC3D-114B-514E-9E19-C0D80858AE0F}"/>
              </a:ext>
            </a:extLst>
          </p:cNvPr>
          <p:cNvSpPr>
            <a:spLocks noGrp="1"/>
          </p:cNvSpPr>
          <p:nvPr>
            <p:ph type="title"/>
          </p:nvPr>
        </p:nvSpPr>
        <p:spPr/>
        <p:txBody>
          <a:bodyPr/>
          <a:lstStyle/>
          <a:p>
            <a:r>
              <a:rPr lang="en-US" dirty="0"/>
              <a:t>Logic and Rule-Based Approach</a:t>
            </a:r>
            <a:endParaRPr lang="en-HR" dirty="0"/>
          </a:p>
        </p:txBody>
      </p:sp>
      <p:sp>
        <p:nvSpPr>
          <p:cNvPr id="3" name="Content Placeholder 2">
            <a:extLst>
              <a:ext uri="{FF2B5EF4-FFF2-40B4-BE49-F238E27FC236}">
                <a16:creationId xmlns:a16="http://schemas.microsoft.com/office/drawing/2014/main" id="{198E9929-503C-3541-8172-2FDFAE1E4CE2}"/>
              </a:ext>
            </a:extLst>
          </p:cNvPr>
          <p:cNvSpPr>
            <a:spLocks noGrp="1"/>
          </p:cNvSpPr>
          <p:nvPr>
            <p:ph idx="1"/>
          </p:nvPr>
        </p:nvSpPr>
        <p:spPr/>
        <p:txBody>
          <a:bodyPr>
            <a:normAutofit/>
          </a:bodyPr>
          <a:lstStyle/>
          <a:p>
            <a:r>
              <a:rPr lang="en-HR" sz="2400" dirty="0"/>
              <a:t>What rules can we establish to </a:t>
            </a:r>
            <a:r>
              <a:rPr lang="en-GB" sz="2400" dirty="0"/>
              <a:t>distinguish</a:t>
            </a:r>
            <a:r>
              <a:rPr lang="en-HR" sz="2400" dirty="0"/>
              <a:t> cats from dogs:</a:t>
            </a:r>
          </a:p>
          <a:p>
            <a:pPr lvl="1"/>
            <a:r>
              <a:rPr lang="en-HR" sz="2000" dirty="0"/>
              <a:t>Rule 1: dogs have bigger noses with respect to their head than cats</a:t>
            </a:r>
          </a:p>
          <a:p>
            <a:pPr lvl="2"/>
            <a:r>
              <a:rPr lang="en-HR" sz="1600" dirty="0"/>
              <a:t>Numerical value (R1): how much area of the head does the nose occupies (nose area / head area)</a:t>
            </a:r>
          </a:p>
          <a:p>
            <a:pPr lvl="1"/>
            <a:r>
              <a:rPr lang="en-HR" sz="2000" dirty="0"/>
              <a:t>Rule 2: dogs have bigger ears with respect to their head than cats</a:t>
            </a:r>
          </a:p>
          <a:p>
            <a:pPr lvl="2"/>
            <a:r>
              <a:rPr lang="en-HR" sz="1600" dirty="0"/>
              <a:t>Numerical value (R2): the ratio between ears area and head area (ears area / head area)</a:t>
            </a:r>
          </a:p>
          <a:p>
            <a:pPr lvl="2"/>
            <a:endParaRPr lang="en-HR" sz="1600" dirty="0"/>
          </a:p>
          <a:p>
            <a:r>
              <a:rPr lang="en-HR" sz="2400" dirty="0"/>
              <a:t>Algorithm:</a:t>
            </a:r>
          </a:p>
          <a:p>
            <a:pPr marL="457200" lvl="1" indent="0">
              <a:buNone/>
            </a:pPr>
            <a:r>
              <a:rPr lang="en-GB" sz="2000" dirty="0"/>
              <a:t>i</a:t>
            </a:r>
            <a:r>
              <a:rPr lang="en-HR" sz="2000" dirty="0"/>
              <a:t>f R1 &gt; 0.2 and R2 &gt; 0.3 then it is a dog</a:t>
            </a:r>
          </a:p>
          <a:p>
            <a:pPr marL="457200" lvl="1" indent="0">
              <a:buNone/>
            </a:pPr>
            <a:r>
              <a:rPr lang="en-GB" sz="2000" dirty="0"/>
              <a:t>i</a:t>
            </a:r>
            <a:r>
              <a:rPr lang="en-HR" sz="2000" dirty="0"/>
              <a:t>f R1 &lt; 0.2 and R2 &lt; 0.3 then it is a cat</a:t>
            </a:r>
          </a:p>
          <a:p>
            <a:pPr marL="457200" lvl="1" indent="0">
              <a:buNone/>
            </a:pPr>
            <a:r>
              <a:rPr lang="en-GB" sz="2000" dirty="0"/>
              <a:t>e</a:t>
            </a:r>
            <a:r>
              <a:rPr lang="en-HR" sz="2000" dirty="0"/>
              <a:t>lse </a:t>
            </a:r>
            <a:r>
              <a:rPr lang="en-GB" sz="2000" dirty="0"/>
              <a:t>I</a:t>
            </a:r>
            <a:r>
              <a:rPr lang="en-HR" sz="2000" dirty="0"/>
              <a:t>’m not sure what it is, perhaps we need more rules</a:t>
            </a:r>
          </a:p>
          <a:p>
            <a:pPr marL="457200" lvl="1" indent="0">
              <a:buNone/>
            </a:pPr>
            <a:endParaRPr lang="en-HR" sz="2000" dirty="0"/>
          </a:p>
        </p:txBody>
      </p:sp>
      <p:sp>
        <p:nvSpPr>
          <p:cNvPr id="5" name="TextBox 4">
            <a:extLst>
              <a:ext uri="{FF2B5EF4-FFF2-40B4-BE49-F238E27FC236}">
                <a16:creationId xmlns:a16="http://schemas.microsoft.com/office/drawing/2014/main" id="{213D42DF-620B-5448-A8E3-9F1590291B87}"/>
              </a:ext>
            </a:extLst>
          </p:cNvPr>
          <p:cNvSpPr txBox="1"/>
          <p:nvPr/>
        </p:nvSpPr>
        <p:spPr>
          <a:xfrm>
            <a:off x="8996516" y="3008671"/>
            <a:ext cx="184731" cy="369332"/>
          </a:xfrm>
          <a:prstGeom prst="rect">
            <a:avLst/>
          </a:prstGeom>
          <a:noFill/>
        </p:spPr>
        <p:txBody>
          <a:bodyPr wrap="none" rtlCol="0">
            <a:spAutoFit/>
          </a:bodyPr>
          <a:lstStyle/>
          <a:p>
            <a:endParaRPr lang="en-HR" dirty="0"/>
          </a:p>
        </p:txBody>
      </p:sp>
    </p:spTree>
    <p:extLst>
      <p:ext uri="{BB962C8B-B14F-4D97-AF65-F5344CB8AC3E}">
        <p14:creationId xmlns:p14="http://schemas.microsoft.com/office/powerpoint/2010/main" val="3513395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DCD7D-975E-134E-AAB3-B7F42FD20ABA}"/>
              </a:ext>
            </a:extLst>
          </p:cNvPr>
          <p:cNvSpPr>
            <a:spLocks noGrp="1"/>
          </p:cNvSpPr>
          <p:nvPr>
            <p:ph type="title"/>
          </p:nvPr>
        </p:nvSpPr>
        <p:spPr/>
        <p:txBody>
          <a:bodyPr>
            <a:normAutofit/>
          </a:bodyPr>
          <a:lstStyle/>
          <a:p>
            <a:pPr lvl="1"/>
            <a:r>
              <a:rPr lang="en-US" sz="4000" dirty="0">
                <a:latin typeface="+mj-lt"/>
              </a:rPr>
              <a:t>Machine Learning (Pattern-Based Approach)</a:t>
            </a:r>
          </a:p>
        </p:txBody>
      </p:sp>
      <p:sp>
        <p:nvSpPr>
          <p:cNvPr id="3" name="Content Placeholder 2">
            <a:extLst>
              <a:ext uri="{FF2B5EF4-FFF2-40B4-BE49-F238E27FC236}">
                <a16:creationId xmlns:a16="http://schemas.microsoft.com/office/drawing/2014/main" id="{7EA56B5F-01C0-B64A-9E52-819B34BA5B05}"/>
              </a:ext>
            </a:extLst>
          </p:cNvPr>
          <p:cNvSpPr>
            <a:spLocks noGrp="1"/>
          </p:cNvSpPr>
          <p:nvPr>
            <p:ph idx="1"/>
          </p:nvPr>
        </p:nvSpPr>
        <p:spPr/>
        <p:txBody>
          <a:bodyPr/>
          <a:lstStyle/>
          <a:p>
            <a:r>
              <a:rPr lang="en-HR" dirty="0"/>
              <a:t>The computer must learn these rules by itself</a:t>
            </a:r>
          </a:p>
          <a:p>
            <a:endParaRPr lang="en-HR" dirty="0"/>
          </a:p>
          <a:p>
            <a:r>
              <a:rPr lang="en-HR" dirty="0"/>
              <a:t>Our task </a:t>
            </a:r>
            <a:r>
              <a:rPr lang="en-GB" dirty="0"/>
              <a:t>is to give the computer images and label what they contain</a:t>
            </a:r>
          </a:p>
          <a:p>
            <a:endParaRPr lang="en-GB" dirty="0"/>
          </a:p>
          <a:p>
            <a:r>
              <a:rPr lang="en-GB" dirty="0"/>
              <a:t>The computer will then run through the images multiple times and learn some rules (or better say: patterns) that will enable it to distinguish between cats and dogs</a:t>
            </a:r>
          </a:p>
          <a:p>
            <a:endParaRPr lang="en-GB" dirty="0"/>
          </a:p>
        </p:txBody>
      </p:sp>
    </p:spTree>
    <p:extLst>
      <p:ext uri="{BB962C8B-B14F-4D97-AF65-F5344CB8AC3E}">
        <p14:creationId xmlns:p14="http://schemas.microsoft.com/office/powerpoint/2010/main" val="3636229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F8A76-C35D-4647-B28E-F5CADFE335AA}"/>
              </a:ext>
            </a:extLst>
          </p:cNvPr>
          <p:cNvSpPr>
            <a:spLocks noGrp="1"/>
          </p:cNvSpPr>
          <p:nvPr>
            <p:ph type="title"/>
          </p:nvPr>
        </p:nvSpPr>
        <p:spPr/>
        <p:txBody>
          <a:bodyPr/>
          <a:lstStyle/>
          <a:p>
            <a:r>
              <a:rPr lang="en-HR" dirty="0"/>
              <a:t>How does ML work?</a:t>
            </a:r>
          </a:p>
        </p:txBody>
      </p:sp>
      <p:sp>
        <p:nvSpPr>
          <p:cNvPr id="3" name="Content Placeholder 2">
            <a:extLst>
              <a:ext uri="{FF2B5EF4-FFF2-40B4-BE49-F238E27FC236}">
                <a16:creationId xmlns:a16="http://schemas.microsoft.com/office/drawing/2014/main" id="{79D95474-9513-4E4E-905F-A16EE401D70F}"/>
              </a:ext>
            </a:extLst>
          </p:cNvPr>
          <p:cNvSpPr>
            <a:spLocks noGrp="1"/>
          </p:cNvSpPr>
          <p:nvPr>
            <p:ph idx="1"/>
          </p:nvPr>
        </p:nvSpPr>
        <p:spPr/>
        <p:txBody>
          <a:bodyPr/>
          <a:lstStyle/>
          <a:p>
            <a:r>
              <a:rPr lang="en-HR" dirty="0"/>
              <a:t>Standard image explaining how does ML works:</a:t>
            </a:r>
          </a:p>
          <a:p>
            <a:endParaRPr lang="en-HR" dirty="0"/>
          </a:p>
          <a:p>
            <a:pPr marL="0" indent="0">
              <a:buNone/>
            </a:pPr>
            <a:endParaRPr lang="en-HR" dirty="0"/>
          </a:p>
          <a:p>
            <a:pPr marL="0" indent="0">
              <a:buNone/>
            </a:pPr>
            <a:endParaRPr lang="en-HR" dirty="0"/>
          </a:p>
          <a:p>
            <a:pPr marL="0" indent="0">
              <a:buNone/>
            </a:pPr>
            <a:endParaRPr lang="en-HR" dirty="0"/>
          </a:p>
          <a:p>
            <a:pPr marL="0" indent="0">
              <a:buNone/>
            </a:pPr>
            <a:r>
              <a:rPr lang="en-HR" sz="1800" dirty="0"/>
              <a:t>	            values (R1 and R2)		rules/patterns	             prediction (cat or dog)</a:t>
            </a:r>
            <a:endParaRPr lang="en-HR" dirty="0"/>
          </a:p>
          <a:p>
            <a:endParaRPr lang="en-HR" dirty="0"/>
          </a:p>
        </p:txBody>
      </p:sp>
      <p:sp>
        <p:nvSpPr>
          <p:cNvPr id="4" name="Rounded Rectangle 3">
            <a:extLst>
              <a:ext uri="{FF2B5EF4-FFF2-40B4-BE49-F238E27FC236}">
                <a16:creationId xmlns:a16="http://schemas.microsoft.com/office/drawing/2014/main" id="{E6E8A90C-0299-A142-A121-E56A234F3714}"/>
              </a:ext>
            </a:extLst>
          </p:cNvPr>
          <p:cNvSpPr/>
          <p:nvPr/>
        </p:nvSpPr>
        <p:spPr>
          <a:xfrm>
            <a:off x="2792021" y="3246912"/>
            <a:ext cx="1591294" cy="9737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Input</a:t>
            </a:r>
          </a:p>
        </p:txBody>
      </p:sp>
      <p:sp>
        <p:nvSpPr>
          <p:cNvPr id="5" name="Rounded Rectangle 4">
            <a:extLst>
              <a:ext uri="{FF2B5EF4-FFF2-40B4-BE49-F238E27FC236}">
                <a16:creationId xmlns:a16="http://schemas.microsoft.com/office/drawing/2014/main" id="{F652BADD-1381-1B44-B997-D69397ADF45B}"/>
              </a:ext>
            </a:extLst>
          </p:cNvPr>
          <p:cNvSpPr/>
          <p:nvPr/>
        </p:nvSpPr>
        <p:spPr>
          <a:xfrm>
            <a:off x="5539179" y="3246912"/>
            <a:ext cx="1591294" cy="9737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Model</a:t>
            </a:r>
          </a:p>
        </p:txBody>
      </p:sp>
      <p:sp>
        <p:nvSpPr>
          <p:cNvPr id="6" name="Rounded Rectangle 5">
            <a:extLst>
              <a:ext uri="{FF2B5EF4-FFF2-40B4-BE49-F238E27FC236}">
                <a16:creationId xmlns:a16="http://schemas.microsoft.com/office/drawing/2014/main" id="{2C395CD9-98AF-C24A-B7BB-6927EFBC628D}"/>
              </a:ext>
            </a:extLst>
          </p:cNvPr>
          <p:cNvSpPr/>
          <p:nvPr/>
        </p:nvSpPr>
        <p:spPr>
          <a:xfrm>
            <a:off x="8286337" y="3246912"/>
            <a:ext cx="1591294" cy="9737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Output</a:t>
            </a:r>
          </a:p>
        </p:txBody>
      </p:sp>
      <p:cxnSp>
        <p:nvCxnSpPr>
          <p:cNvPr id="8" name="Straight Arrow Connector 7">
            <a:extLst>
              <a:ext uri="{FF2B5EF4-FFF2-40B4-BE49-F238E27FC236}">
                <a16:creationId xmlns:a16="http://schemas.microsoft.com/office/drawing/2014/main" id="{342C03E7-7AD9-814F-B0BB-EA2CFEB2B857}"/>
              </a:ext>
            </a:extLst>
          </p:cNvPr>
          <p:cNvCxnSpPr>
            <a:stCxn id="4" idx="3"/>
            <a:endCxn id="5" idx="1"/>
          </p:cNvCxnSpPr>
          <p:nvPr/>
        </p:nvCxnSpPr>
        <p:spPr>
          <a:xfrm>
            <a:off x="4383315" y="3733800"/>
            <a:ext cx="1155864"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cxnSp>
        <p:nvCxnSpPr>
          <p:cNvPr id="10" name="Straight Arrow Connector 9">
            <a:extLst>
              <a:ext uri="{FF2B5EF4-FFF2-40B4-BE49-F238E27FC236}">
                <a16:creationId xmlns:a16="http://schemas.microsoft.com/office/drawing/2014/main" id="{720AAAB9-500B-0648-B72E-E49350D1836F}"/>
              </a:ext>
            </a:extLst>
          </p:cNvPr>
          <p:cNvCxnSpPr>
            <a:cxnSpLocks/>
            <a:stCxn id="5" idx="3"/>
            <a:endCxn id="6" idx="1"/>
          </p:cNvCxnSpPr>
          <p:nvPr/>
        </p:nvCxnSpPr>
        <p:spPr>
          <a:xfrm>
            <a:off x="7130473" y="3733800"/>
            <a:ext cx="1155864"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38505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Simple neural network:</a:t>
            </a:r>
          </a:p>
          <a:p>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p:txBody>
      </p:sp>
      <p:sp>
        <p:nvSpPr>
          <p:cNvPr id="9" name="Oval 8">
            <a:extLst>
              <a:ext uri="{FF2B5EF4-FFF2-40B4-BE49-F238E27FC236}">
                <a16:creationId xmlns:a16="http://schemas.microsoft.com/office/drawing/2014/main" id="{5C5A44C3-3E78-FC41-96F5-4B0123268FE9}"/>
              </a:ext>
            </a:extLst>
          </p:cNvPr>
          <p:cNvSpPr/>
          <p:nvPr/>
        </p:nvSpPr>
        <p:spPr>
          <a:xfrm>
            <a:off x="2933697" y="3119284"/>
            <a:ext cx="605641" cy="6056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10" name="Oval 9">
            <a:extLst>
              <a:ext uri="{FF2B5EF4-FFF2-40B4-BE49-F238E27FC236}">
                <a16:creationId xmlns:a16="http://schemas.microsoft.com/office/drawing/2014/main" id="{F83A8358-F835-9340-BEA2-6A5C0CBE0EB0}"/>
              </a:ext>
            </a:extLst>
          </p:cNvPr>
          <p:cNvSpPr/>
          <p:nvPr/>
        </p:nvSpPr>
        <p:spPr>
          <a:xfrm>
            <a:off x="2933696" y="4190353"/>
            <a:ext cx="605641" cy="6056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11" name="Oval 10">
            <a:extLst>
              <a:ext uri="{FF2B5EF4-FFF2-40B4-BE49-F238E27FC236}">
                <a16:creationId xmlns:a16="http://schemas.microsoft.com/office/drawing/2014/main" id="{93E5771E-7CE4-2544-A6C8-CC7C3D1B808B}"/>
              </a:ext>
            </a:extLst>
          </p:cNvPr>
          <p:cNvSpPr/>
          <p:nvPr/>
        </p:nvSpPr>
        <p:spPr>
          <a:xfrm>
            <a:off x="4991720" y="3119285"/>
            <a:ext cx="605641" cy="60564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12" name="Oval 11">
            <a:extLst>
              <a:ext uri="{FF2B5EF4-FFF2-40B4-BE49-F238E27FC236}">
                <a16:creationId xmlns:a16="http://schemas.microsoft.com/office/drawing/2014/main" id="{91BB4971-47E3-2F4D-B570-0385FEDE6895}"/>
              </a:ext>
            </a:extLst>
          </p:cNvPr>
          <p:cNvSpPr/>
          <p:nvPr/>
        </p:nvSpPr>
        <p:spPr>
          <a:xfrm>
            <a:off x="4950154" y="4190353"/>
            <a:ext cx="605641" cy="60564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13" name="Straight Arrow Connector 12">
            <a:extLst>
              <a:ext uri="{FF2B5EF4-FFF2-40B4-BE49-F238E27FC236}">
                <a16:creationId xmlns:a16="http://schemas.microsoft.com/office/drawing/2014/main" id="{A88BC16C-66AC-E640-8466-2240FDB0C054}"/>
              </a:ext>
            </a:extLst>
          </p:cNvPr>
          <p:cNvCxnSpPr>
            <a:cxnSpLocks/>
            <a:stCxn id="9" idx="6"/>
            <a:endCxn id="11" idx="2"/>
          </p:cNvCxnSpPr>
          <p:nvPr/>
        </p:nvCxnSpPr>
        <p:spPr>
          <a:xfrm>
            <a:off x="3539338" y="3422105"/>
            <a:ext cx="1452382" cy="1"/>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4" name="Straight Arrow Connector 13">
            <a:extLst>
              <a:ext uri="{FF2B5EF4-FFF2-40B4-BE49-F238E27FC236}">
                <a16:creationId xmlns:a16="http://schemas.microsoft.com/office/drawing/2014/main" id="{13215AA3-11DB-C047-B651-FD292264D400}"/>
              </a:ext>
            </a:extLst>
          </p:cNvPr>
          <p:cNvCxnSpPr>
            <a:cxnSpLocks/>
            <a:stCxn id="10" idx="6"/>
            <a:endCxn id="12" idx="2"/>
          </p:cNvCxnSpPr>
          <p:nvPr/>
        </p:nvCxnSpPr>
        <p:spPr>
          <a:xfrm>
            <a:off x="3539337" y="4493174"/>
            <a:ext cx="1410817" cy="0"/>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3A56C430-64DB-A047-9D8F-A67CB35939C2}"/>
              </a:ext>
            </a:extLst>
          </p:cNvPr>
          <p:cNvCxnSpPr>
            <a:cxnSpLocks/>
            <a:stCxn id="10" idx="6"/>
          </p:cNvCxnSpPr>
          <p:nvPr/>
        </p:nvCxnSpPr>
        <p:spPr>
          <a:xfrm flipV="1">
            <a:off x="3539337" y="3587128"/>
            <a:ext cx="1492388" cy="906046"/>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81065F04-E80B-5B49-A1FA-872FF8EF52E7}"/>
              </a:ext>
            </a:extLst>
          </p:cNvPr>
          <p:cNvCxnSpPr>
            <a:cxnSpLocks/>
            <a:endCxn id="12" idx="1"/>
          </p:cNvCxnSpPr>
          <p:nvPr/>
        </p:nvCxnSpPr>
        <p:spPr>
          <a:xfrm>
            <a:off x="3554057" y="3469910"/>
            <a:ext cx="1484791" cy="809137"/>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7" name="Straight Arrow Connector 16">
            <a:extLst>
              <a:ext uri="{FF2B5EF4-FFF2-40B4-BE49-F238E27FC236}">
                <a16:creationId xmlns:a16="http://schemas.microsoft.com/office/drawing/2014/main" id="{F11067E8-FFDD-1040-8A60-25755AA019FB}"/>
              </a:ext>
            </a:extLst>
          </p:cNvPr>
          <p:cNvCxnSpPr>
            <a:cxnSpLocks/>
          </p:cNvCxnSpPr>
          <p:nvPr/>
        </p:nvCxnSpPr>
        <p:spPr>
          <a:xfrm>
            <a:off x="1076493" y="4498749"/>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0218CCDE-28D3-4340-A8A3-BF9D164D9FE0}"/>
              </a:ext>
            </a:extLst>
          </p:cNvPr>
          <p:cNvCxnSpPr>
            <a:cxnSpLocks/>
            <a:stCxn id="11" idx="6"/>
            <a:endCxn id="46" idx="2"/>
          </p:cNvCxnSpPr>
          <p:nvPr/>
        </p:nvCxnSpPr>
        <p:spPr>
          <a:xfrm>
            <a:off x="5597361" y="3422106"/>
            <a:ext cx="1410815" cy="522128"/>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3" name="Straight Arrow Connector 22">
            <a:extLst>
              <a:ext uri="{FF2B5EF4-FFF2-40B4-BE49-F238E27FC236}">
                <a16:creationId xmlns:a16="http://schemas.microsoft.com/office/drawing/2014/main" id="{3F695182-6000-1940-A6A5-2967B028606D}"/>
              </a:ext>
            </a:extLst>
          </p:cNvPr>
          <p:cNvCxnSpPr>
            <a:cxnSpLocks/>
          </p:cNvCxnSpPr>
          <p:nvPr/>
        </p:nvCxnSpPr>
        <p:spPr>
          <a:xfrm flipV="1">
            <a:off x="5555795" y="4033684"/>
            <a:ext cx="1448340" cy="470260"/>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4" name="Straight Arrow Connector 23">
            <a:extLst>
              <a:ext uri="{FF2B5EF4-FFF2-40B4-BE49-F238E27FC236}">
                <a16:creationId xmlns:a16="http://schemas.microsoft.com/office/drawing/2014/main" id="{0F8AE79F-27A1-7740-83A5-229817D3F090}"/>
              </a:ext>
            </a:extLst>
          </p:cNvPr>
          <p:cNvCxnSpPr>
            <a:cxnSpLocks/>
          </p:cNvCxnSpPr>
          <p:nvPr/>
        </p:nvCxnSpPr>
        <p:spPr>
          <a:xfrm>
            <a:off x="1082456" y="3441699"/>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1" name="Oval 30">
            <a:extLst>
              <a:ext uri="{FF2B5EF4-FFF2-40B4-BE49-F238E27FC236}">
                <a16:creationId xmlns:a16="http://schemas.microsoft.com/office/drawing/2014/main" id="{09B8C5BB-3DCA-934C-B2C5-44615EB0EB14}"/>
              </a:ext>
            </a:extLst>
          </p:cNvPr>
          <p:cNvSpPr/>
          <p:nvPr/>
        </p:nvSpPr>
        <p:spPr>
          <a:xfrm>
            <a:off x="2933695" y="5255988"/>
            <a:ext cx="605641" cy="6056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32" name="Oval 31">
            <a:extLst>
              <a:ext uri="{FF2B5EF4-FFF2-40B4-BE49-F238E27FC236}">
                <a16:creationId xmlns:a16="http://schemas.microsoft.com/office/drawing/2014/main" id="{B0420B02-0DE6-9D41-87EE-AFDD2BD386F7}"/>
              </a:ext>
            </a:extLst>
          </p:cNvPr>
          <p:cNvSpPr/>
          <p:nvPr/>
        </p:nvSpPr>
        <p:spPr>
          <a:xfrm>
            <a:off x="4950153" y="5255988"/>
            <a:ext cx="605641" cy="60564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33" name="Straight Arrow Connector 32">
            <a:extLst>
              <a:ext uri="{FF2B5EF4-FFF2-40B4-BE49-F238E27FC236}">
                <a16:creationId xmlns:a16="http://schemas.microsoft.com/office/drawing/2014/main" id="{7FE35BF3-A272-F540-A2C5-75A544A63C1F}"/>
              </a:ext>
            </a:extLst>
          </p:cNvPr>
          <p:cNvCxnSpPr>
            <a:cxnSpLocks/>
            <a:stCxn id="31" idx="6"/>
            <a:endCxn id="32" idx="2"/>
          </p:cNvCxnSpPr>
          <p:nvPr/>
        </p:nvCxnSpPr>
        <p:spPr>
          <a:xfrm>
            <a:off x="3539336" y="5558809"/>
            <a:ext cx="1410817" cy="0"/>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34" name="Straight Arrow Connector 33">
            <a:extLst>
              <a:ext uri="{FF2B5EF4-FFF2-40B4-BE49-F238E27FC236}">
                <a16:creationId xmlns:a16="http://schemas.microsoft.com/office/drawing/2014/main" id="{A27BAEC2-7AD1-944C-8121-07269ED7223B}"/>
              </a:ext>
            </a:extLst>
          </p:cNvPr>
          <p:cNvCxnSpPr>
            <a:cxnSpLocks/>
          </p:cNvCxnSpPr>
          <p:nvPr/>
        </p:nvCxnSpPr>
        <p:spPr>
          <a:xfrm>
            <a:off x="1076492" y="5564384"/>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cxnSp>
        <p:nvCxnSpPr>
          <p:cNvPr id="35" name="Straight Arrow Connector 34">
            <a:extLst>
              <a:ext uri="{FF2B5EF4-FFF2-40B4-BE49-F238E27FC236}">
                <a16:creationId xmlns:a16="http://schemas.microsoft.com/office/drawing/2014/main" id="{51DE7E17-8260-C146-8A85-215546DCEC16}"/>
              </a:ext>
            </a:extLst>
          </p:cNvPr>
          <p:cNvCxnSpPr>
            <a:cxnSpLocks/>
            <a:stCxn id="32" idx="6"/>
          </p:cNvCxnSpPr>
          <p:nvPr/>
        </p:nvCxnSpPr>
        <p:spPr>
          <a:xfrm flipV="1">
            <a:off x="5555794" y="4100903"/>
            <a:ext cx="1491928" cy="145790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sp>
        <p:nvSpPr>
          <p:cNvPr id="46" name="Oval 45">
            <a:extLst>
              <a:ext uri="{FF2B5EF4-FFF2-40B4-BE49-F238E27FC236}">
                <a16:creationId xmlns:a16="http://schemas.microsoft.com/office/drawing/2014/main" id="{FD1ACA64-7B33-5F45-A88B-117C847AA9B5}"/>
              </a:ext>
            </a:extLst>
          </p:cNvPr>
          <p:cNvSpPr/>
          <p:nvPr/>
        </p:nvSpPr>
        <p:spPr>
          <a:xfrm>
            <a:off x="7008176" y="3641413"/>
            <a:ext cx="605641" cy="60564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47" name="Oval 46">
            <a:extLst>
              <a:ext uri="{FF2B5EF4-FFF2-40B4-BE49-F238E27FC236}">
                <a16:creationId xmlns:a16="http://schemas.microsoft.com/office/drawing/2014/main" id="{799B66CB-E286-A546-A480-CEE7281C3553}"/>
              </a:ext>
            </a:extLst>
          </p:cNvPr>
          <p:cNvSpPr/>
          <p:nvPr/>
        </p:nvSpPr>
        <p:spPr>
          <a:xfrm>
            <a:off x="7004135" y="4671889"/>
            <a:ext cx="605641" cy="60564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cxnSp>
        <p:nvCxnSpPr>
          <p:cNvPr id="50" name="Straight Arrow Connector 49">
            <a:extLst>
              <a:ext uri="{FF2B5EF4-FFF2-40B4-BE49-F238E27FC236}">
                <a16:creationId xmlns:a16="http://schemas.microsoft.com/office/drawing/2014/main" id="{9218A398-079C-AA4D-9289-2EF80B7D8634}"/>
              </a:ext>
            </a:extLst>
          </p:cNvPr>
          <p:cNvCxnSpPr>
            <a:cxnSpLocks/>
            <a:stCxn id="32" idx="6"/>
          </p:cNvCxnSpPr>
          <p:nvPr/>
        </p:nvCxnSpPr>
        <p:spPr>
          <a:xfrm flipV="1">
            <a:off x="5555794" y="5020639"/>
            <a:ext cx="1448340" cy="538170"/>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51" name="Straight Arrow Connector 50">
            <a:extLst>
              <a:ext uri="{FF2B5EF4-FFF2-40B4-BE49-F238E27FC236}">
                <a16:creationId xmlns:a16="http://schemas.microsoft.com/office/drawing/2014/main" id="{ED2C8832-A824-354C-A2E4-CA9447AD8D3B}"/>
              </a:ext>
            </a:extLst>
          </p:cNvPr>
          <p:cNvCxnSpPr>
            <a:cxnSpLocks/>
          </p:cNvCxnSpPr>
          <p:nvPr/>
        </p:nvCxnSpPr>
        <p:spPr>
          <a:xfrm>
            <a:off x="5553775" y="4534226"/>
            <a:ext cx="1450359" cy="394553"/>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57" name="Straight Arrow Connector 56">
            <a:extLst>
              <a:ext uri="{FF2B5EF4-FFF2-40B4-BE49-F238E27FC236}">
                <a16:creationId xmlns:a16="http://schemas.microsoft.com/office/drawing/2014/main" id="{F13953F2-98DD-8F4B-A6CA-6C6329CBC31D}"/>
              </a:ext>
            </a:extLst>
          </p:cNvPr>
          <p:cNvCxnSpPr>
            <a:cxnSpLocks/>
          </p:cNvCxnSpPr>
          <p:nvPr/>
        </p:nvCxnSpPr>
        <p:spPr>
          <a:xfrm>
            <a:off x="5591300" y="3516522"/>
            <a:ext cx="1420917" cy="1331293"/>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61" name="Straight Arrow Connector 60">
            <a:extLst>
              <a:ext uri="{FF2B5EF4-FFF2-40B4-BE49-F238E27FC236}">
                <a16:creationId xmlns:a16="http://schemas.microsoft.com/office/drawing/2014/main" id="{A35244F9-8FCE-7242-ACA1-C0A3DF3C5641}"/>
              </a:ext>
            </a:extLst>
          </p:cNvPr>
          <p:cNvCxnSpPr>
            <a:cxnSpLocks/>
          </p:cNvCxnSpPr>
          <p:nvPr/>
        </p:nvCxnSpPr>
        <p:spPr>
          <a:xfrm>
            <a:off x="7609776" y="3961807"/>
            <a:ext cx="1857203"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62" name="Straight Arrow Connector 61">
            <a:extLst>
              <a:ext uri="{FF2B5EF4-FFF2-40B4-BE49-F238E27FC236}">
                <a16:creationId xmlns:a16="http://schemas.microsoft.com/office/drawing/2014/main" id="{776977A1-223F-B146-9A50-40F0B786630F}"/>
              </a:ext>
            </a:extLst>
          </p:cNvPr>
          <p:cNvCxnSpPr>
            <a:cxnSpLocks/>
          </p:cNvCxnSpPr>
          <p:nvPr/>
        </p:nvCxnSpPr>
        <p:spPr>
          <a:xfrm>
            <a:off x="7609775" y="5020639"/>
            <a:ext cx="1857203"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63" name="Straight Arrow Connector 62">
            <a:extLst>
              <a:ext uri="{FF2B5EF4-FFF2-40B4-BE49-F238E27FC236}">
                <a16:creationId xmlns:a16="http://schemas.microsoft.com/office/drawing/2014/main" id="{96799C7C-3BDD-9F47-A1A4-B9355ABF1F0E}"/>
              </a:ext>
            </a:extLst>
          </p:cNvPr>
          <p:cNvCxnSpPr>
            <a:cxnSpLocks/>
            <a:stCxn id="31" idx="6"/>
            <a:endCxn id="12" idx="3"/>
          </p:cNvCxnSpPr>
          <p:nvPr/>
        </p:nvCxnSpPr>
        <p:spPr>
          <a:xfrm flipV="1">
            <a:off x="3539336" y="4707300"/>
            <a:ext cx="1499512" cy="851509"/>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64" name="Straight Arrow Connector 63">
            <a:extLst>
              <a:ext uri="{FF2B5EF4-FFF2-40B4-BE49-F238E27FC236}">
                <a16:creationId xmlns:a16="http://schemas.microsoft.com/office/drawing/2014/main" id="{EA3C6D66-0F8A-424E-8DB8-AD09A58BA60C}"/>
              </a:ext>
            </a:extLst>
          </p:cNvPr>
          <p:cNvCxnSpPr>
            <a:cxnSpLocks/>
            <a:stCxn id="10" idx="6"/>
          </p:cNvCxnSpPr>
          <p:nvPr/>
        </p:nvCxnSpPr>
        <p:spPr>
          <a:xfrm>
            <a:off x="3539337" y="4493174"/>
            <a:ext cx="1418898" cy="925970"/>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76" name="Straight Arrow Connector 75">
            <a:extLst>
              <a:ext uri="{FF2B5EF4-FFF2-40B4-BE49-F238E27FC236}">
                <a16:creationId xmlns:a16="http://schemas.microsoft.com/office/drawing/2014/main" id="{E1FE4392-AC95-6E4B-8E2F-8B7E981C2A87}"/>
              </a:ext>
            </a:extLst>
          </p:cNvPr>
          <p:cNvCxnSpPr>
            <a:cxnSpLocks/>
          </p:cNvCxnSpPr>
          <p:nvPr/>
        </p:nvCxnSpPr>
        <p:spPr>
          <a:xfrm flipV="1">
            <a:off x="3530112" y="3718004"/>
            <a:ext cx="1616821" cy="1820025"/>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80" name="Straight Arrow Connector 79">
            <a:extLst>
              <a:ext uri="{FF2B5EF4-FFF2-40B4-BE49-F238E27FC236}">
                <a16:creationId xmlns:a16="http://schemas.microsoft.com/office/drawing/2014/main" id="{1D12C442-F8B8-8C48-B5F9-26927BEC6009}"/>
              </a:ext>
            </a:extLst>
          </p:cNvPr>
          <p:cNvCxnSpPr>
            <a:cxnSpLocks/>
          </p:cNvCxnSpPr>
          <p:nvPr/>
        </p:nvCxnSpPr>
        <p:spPr>
          <a:xfrm>
            <a:off x="3550016" y="3477546"/>
            <a:ext cx="1481709" cy="1867136"/>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sp>
        <p:nvSpPr>
          <p:cNvPr id="85" name="TextBox 84">
            <a:extLst>
              <a:ext uri="{FF2B5EF4-FFF2-40B4-BE49-F238E27FC236}">
                <a16:creationId xmlns:a16="http://schemas.microsoft.com/office/drawing/2014/main" id="{0AAFE821-1C0C-9640-A3D8-F8DABCE73FBF}"/>
              </a:ext>
            </a:extLst>
          </p:cNvPr>
          <p:cNvSpPr txBox="1"/>
          <p:nvPr/>
        </p:nvSpPr>
        <p:spPr>
          <a:xfrm>
            <a:off x="9466978" y="3981981"/>
            <a:ext cx="2403768" cy="1200329"/>
          </a:xfrm>
          <a:prstGeom prst="rect">
            <a:avLst/>
          </a:prstGeom>
          <a:noFill/>
        </p:spPr>
        <p:txBody>
          <a:bodyPr wrap="square" rtlCol="0">
            <a:spAutoFit/>
          </a:bodyPr>
          <a:lstStyle/>
          <a:p>
            <a:r>
              <a:rPr lang="en-GB" dirty="0"/>
              <a:t>Output of classification is probability that image is certain object</a:t>
            </a:r>
          </a:p>
          <a:p>
            <a:endParaRPr lang="en-HR" dirty="0"/>
          </a:p>
        </p:txBody>
      </p:sp>
      <p:sp>
        <p:nvSpPr>
          <p:cNvPr id="86" name="TextBox 85">
            <a:extLst>
              <a:ext uri="{FF2B5EF4-FFF2-40B4-BE49-F238E27FC236}">
                <a16:creationId xmlns:a16="http://schemas.microsoft.com/office/drawing/2014/main" id="{F84DA285-8879-EC41-B604-63C8B49E39F1}"/>
              </a:ext>
            </a:extLst>
          </p:cNvPr>
          <p:cNvSpPr txBox="1"/>
          <p:nvPr/>
        </p:nvSpPr>
        <p:spPr>
          <a:xfrm>
            <a:off x="6808157" y="3244334"/>
            <a:ext cx="959995" cy="369332"/>
          </a:xfrm>
          <a:prstGeom prst="rect">
            <a:avLst/>
          </a:prstGeom>
          <a:noFill/>
        </p:spPr>
        <p:txBody>
          <a:bodyPr wrap="square" rtlCol="0">
            <a:spAutoFit/>
          </a:bodyPr>
          <a:lstStyle/>
          <a:p>
            <a:r>
              <a:rPr lang="en-HR" dirty="0"/>
              <a:t>Output</a:t>
            </a:r>
          </a:p>
        </p:txBody>
      </p:sp>
      <p:sp>
        <p:nvSpPr>
          <p:cNvPr id="87" name="TextBox 86">
            <a:extLst>
              <a:ext uri="{FF2B5EF4-FFF2-40B4-BE49-F238E27FC236}">
                <a16:creationId xmlns:a16="http://schemas.microsoft.com/office/drawing/2014/main" id="{B60414C4-0F76-654C-87D3-ED1F999E9904}"/>
              </a:ext>
            </a:extLst>
          </p:cNvPr>
          <p:cNvSpPr txBox="1"/>
          <p:nvPr/>
        </p:nvSpPr>
        <p:spPr>
          <a:xfrm>
            <a:off x="2933695" y="2716697"/>
            <a:ext cx="959995" cy="369332"/>
          </a:xfrm>
          <a:prstGeom prst="rect">
            <a:avLst/>
          </a:prstGeom>
          <a:noFill/>
        </p:spPr>
        <p:txBody>
          <a:bodyPr wrap="square" rtlCol="0">
            <a:spAutoFit/>
          </a:bodyPr>
          <a:lstStyle/>
          <a:p>
            <a:r>
              <a:rPr lang="en-HR" dirty="0"/>
              <a:t>Input</a:t>
            </a:r>
          </a:p>
        </p:txBody>
      </p:sp>
      <p:sp>
        <p:nvSpPr>
          <p:cNvPr id="88" name="TextBox 87">
            <a:extLst>
              <a:ext uri="{FF2B5EF4-FFF2-40B4-BE49-F238E27FC236}">
                <a16:creationId xmlns:a16="http://schemas.microsoft.com/office/drawing/2014/main" id="{EFB194B8-E4AB-3145-A9B5-B876DAE0A8C7}"/>
              </a:ext>
            </a:extLst>
          </p:cNvPr>
          <p:cNvSpPr txBox="1"/>
          <p:nvPr/>
        </p:nvSpPr>
        <p:spPr>
          <a:xfrm>
            <a:off x="4568349" y="2703030"/>
            <a:ext cx="1452382" cy="369332"/>
          </a:xfrm>
          <a:prstGeom prst="rect">
            <a:avLst/>
          </a:prstGeom>
          <a:noFill/>
        </p:spPr>
        <p:txBody>
          <a:bodyPr wrap="square" rtlCol="0">
            <a:spAutoFit/>
          </a:bodyPr>
          <a:lstStyle/>
          <a:p>
            <a:r>
              <a:rPr lang="en-HR" dirty="0"/>
              <a:t>Hidden Layer</a:t>
            </a:r>
          </a:p>
        </p:txBody>
      </p:sp>
      <p:sp>
        <p:nvSpPr>
          <p:cNvPr id="89" name="TextBox 88">
            <a:extLst>
              <a:ext uri="{FF2B5EF4-FFF2-40B4-BE49-F238E27FC236}">
                <a16:creationId xmlns:a16="http://schemas.microsoft.com/office/drawing/2014/main" id="{83C07EB2-9A6A-834B-9A41-2A6BDEDFDB0A}"/>
              </a:ext>
            </a:extLst>
          </p:cNvPr>
          <p:cNvSpPr txBox="1"/>
          <p:nvPr/>
        </p:nvSpPr>
        <p:spPr>
          <a:xfrm>
            <a:off x="3775263" y="5564384"/>
            <a:ext cx="959995" cy="369332"/>
          </a:xfrm>
          <a:prstGeom prst="rect">
            <a:avLst/>
          </a:prstGeom>
          <a:noFill/>
        </p:spPr>
        <p:txBody>
          <a:bodyPr wrap="square" rtlCol="0">
            <a:spAutoFit/>
          </a:bodyPr>
          <a:lstStyle/>
          <a:p>
            <a:r>
              <a:rPr lang="en-HR" dirty="0">
                <a:solidFill>
                  <a:srgbClr val="00B050"/>
                </a:solidFill>
              </a:rPr>
              <a:t>Weights</a:t>
            </a:r>
          </a:p>
        </p:txBody>
      </p:sp>
      <p:sp>
        <p:nvSpPr>
          <p:cNvPr id="90" name="TextBox 89">
            <a:extLst>
              <a:ext uri="{FF2B5EF4-FFF2-40B4-BE49-F238E27FC236}">
                <a16:creationId xmlns:a16="http://schemas.microsoft.com/office/drawing/2014/main" id="{EED6FA7B-2F35-8F4A-B953-7F420CFF7BAC}"/>
              </a:ext>
            </a:extLst>
          </p:cNvPr>
          <p:cNvSpPr txBox="1"/>
          <p:nvPr/>
        </p:nvSpPr>
        <p:spPr>
          <a:xfrm>
            <a:off x="5878374" y="5390645"/>
            <a:ext cx="959995" cy="369332"/>
          </a:xfrm>
          <a:prstGeom prst="rect">
            <a:avLst/>
          </a:prstGeom>
          <a:noFill/>
        </p:spPr>
        <p:txBody>
          <a:bodyPr wrap="square" rtlCol="0">
            <a:spAutoFit/>
          </a:bodyPr>
          <a:lstStyle/>
          <a:p>
            <a:r>
              <a:rPr lang="en-HR" dirty="0">
                <a:solidFill>
                  <a:srgbClr val="7030A0"/>
                </a:solidFill>
              </a:rPr>
              <a:t>Weights</a:t>
            </a:r>
          </a:p>
        </p:txBody>
      </p:sp>
    </p:spTree>
    <p:extLst>
      <p:ext uri="{BB962C8B-B14F-4D97-AF65-F5344CB8AC3E}">
        <p14:creationId xmlns:p14="http://schemas.microsoft.com/office/powerpoint/2010/main" val="1437097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Simple neural network (prediction based on ears and nose values):</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GB"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19716" y="3429000"/>
            <a:ext cx="605641" cy="605641"/>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19715" y="5010390"/>
            <a:ext cx="605641" cy="605641"/>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53120" y="3429001"/>
            <a:ext cx="605641" cy="60564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411554" y="5010390"/>
            <a:ext cx="605641" cy="60564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25357" y="3731821"/>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25356" y="5313211"/>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36662" y="3945948"/>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36663" y="3945947"/>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62512" y="531878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94116" y="3430841"/>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78735" y="5012230"/>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17195" y="3751415"/>
            <a:ext cx="1705266" cy="0"/>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86255" y="3429000"/>
            <a:ext cx="461986" cy="369332"/>
          </a:xfrm>
          <a:prstGeom prst="rect">
            <a:avLst/>
          </a:prstGeom>
          <a:noFill/>
        </p:spPr>
        <p:txBody>
          <a:bodyPr wrap="none" rtlCol="0">
            <a:spAutoFit/>
          </a:bodyPr>
          <a:lstStyle/>
          <a:p>
            <a:r>
              <a:rPr lang="en-HR" dirty="0"/>
              <a:t>cat</a:t>
            </a:r>
          </a:p>
        </p:txBody>
      </p:sp>
      <p:sp>
        <p:nvSpPr>
          <p:cNvPr id="39" name="TextBox 38">
            <a:extLst>
              <a:ext uri="{FF2B5EF4-FFF2-40B4-BE49-F238E27FC236}">
                <a16:creationId xmlns:a16="http://schemas.microsoft.com/office/drawing/2014/main" id="{7A95B6BA-8320-B843-8DBF-8E6064A240A1}"/>
              </a:ext>
            </a:extLst>
          </p:cNvPr>
          <p:cNvSpPr txBox="1"/>
          <p:nvPr/>
        </p:nvSpPr>
        <p:spPr>
          <a:xfrm>
            <a:off x="6521939" y="5010389"/>
            <a:ext cx="553357" cy="369332"/>
          </a:xfrm>
          <a:prstGeom prst="rect">
            <a:avLst/>
          </a:prstGeom>
          <a:noFill/>
        </p:spPr>
        <p:txBody>
          <a:bodyPr wrap="none" rtlCol="0">
            <a:spAutoFit/>
          </a:bodyPr>
          <a:lstStyle/>
          <a:p>
            <a:r>
              <a:rPr lang="hr-HR" dirty="0" err="1"/>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17195" y="5323981"/>
            <a:ext cx="1705266"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68475" y="3751415"/>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12276" y="4534306"/>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48199" y="3976810"/>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30110" y="3429000"/>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603134" y="5246699"/>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84345" y="3077039"/>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13813" y="4688211"/>
            <a:ext cx="663964" cy="369332"/>
          </a:xfrm>
          <a:prstGeom prst="rect">
            <a:avLst/>
          </a:prstGeom>
          <a:noFill/>
        </p:spPr>
        <p:txBody>
          <a:bodyPr wrap="none" rtlCol="0">
            <a:spAutoFit/>
          </a:bodyPr>
          <a:lstStyle/>
          <a:p>
            <a:r>
              <a:rPr lang="en-HR" dirty="0"/>
              <a:t>-3.46</a:t>
            </a:r>
          </a:p>
        </p:txBody>
      </p:sp>
    </p:spTree>
    <p:extLst>
      <p:ext uri="{BB962C8B-B14F-4D97-AF65-F5344CB8AC3E}">
        <p14:creationId xmlns:p14="http://schemas.microsoft.com/office/powerpoint/2010/main" val="28658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5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30" grpId="0"/>
      <p:bldP spid="31" grpId="0"/>
      <p:bldP spid="38" grpId="0"/>
      <p:bldP spid="39" grpId="0"/>
      <p:bldP spid="54" grpId="0"/>
      <p:bldP spid="55" grpId="0"/>
      <p:bldP spid="56" grpId="0"/>
      <p:bldP spid="57" grpId="0"/>
      <p:bldP spid="59" grpId="0"/>
      <p:bldP spid="60"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315</TotalTime>
  <Words>1856</Words>
  <Application>Microsoft Macintosh PowerPoint</Application>
  <PresentationFormat>Widescreen</PresentationFormat>
  <Paragraphs>458</Paragraphs>
  <Slides>35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Calibri</vt:lpstr>
      <vt:lpstr>Tw Cen MT</vt:lpstr>
      <vt:lpstr>Tw Cen MT Condensed</vt:lpstr>
      <vt:lpstr>Wingdings 3</vt:lpstr>
      <vt:lpstr>Integral</vt:lpstr>
      <vt:lpstr>Intro to ML and CNN’s</vt:lpstr>
      <vt:lpstr>Who am I?</vt:lpstr>
      <vt:lpstr>What is ML and why does it matter?</vt:lpstr>
      <vt:lpstr>What is ML and why   does it matter?</vt:lpstr>
      <vt:lpstr>Logic and Rule-Based Approach</vt:lpstr>
      <vt:lpstr>Machine Learning (Pattern-Based Approach)</vt:lpstr>
      <vt:lpstr>How does ML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Training</vt:lpstr>
      <vt:lpstr>Simple fully connected NN - Python</vt:lpstr>
      <vt:lpstr>Image classification</vt:lpstr>
      <vt:lpstr>Image classification</vt:lpstr>
      <vt:lpstr>Convolutional Neural Network - CNN</vt:lpstr>
      <vt:lpstr>Convolutional Neural Network - CNN</vt:lpstr>
      <vt:lpstr>Operation of convolution</vt:lpstr>
      <vt:lpstr>Operation of convolution</vt:lpstr>
      <vt:lpstr>CNN – Convolutional layer</vt:lpstr>
      <vt:lpstr>CNN – Convolutional layer (Padding)</vt:lpstr>
      <vt:lpstr>CNN – Convolutional layer (Stride)</vt:lpstr>
      <vt:lpstr>CNN – Pooling layer</vt:lpstr>
      <vt:lpstr>Complete CNN network</vt:lpstr>
      <vt:lpstr>Complete CNN network - Python</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AI and CNN’s</dc:title>
  <dc:creator>Romeo Šajina</dc:creator>
  <cp:lastModifiedBy>Romeo Šajina</cp:lastModifiedBy>
  <cp:revision>15</cp:revision>
  <dcterms:created xsi:type="dcterms:W3CDTF">2022-03-27T15:38:17Z</dcterms:created>
  <dcterms:modified xsi:type="dcterms:W3CDTF">2022-03-29T11:21:43Z</dcterms:modified>
</cp:coreProperties>
</file>